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3970000" cy="10795000"/>
  <p:notesSz cx="6858000" cy="9144000"/>
  <p:embeddedFontLst>
    <p:embeddedFont>
      <p:font typeface="Avenir" panose="02000503020000020003" pitchFamily="2" charset="0"/>
      <p:regular r:id="rId5"/>
      <p:italic r:id="rId6"/>
    </p:embeddedFont>
    <p:embeddedFont>
      <p:font typeface="Helvetica Neue Light" panose="02000403000000020004" pitchFamily="2" charset="0"/>
      <p:regular r:id="rId7"/>
      <p:bold r:id="rId8"/>
      <p:italic r:id="rId9"/>
      <p:boldItalic r:id="rId10"/>
    </p:embeddedFont>
    <p:embeddedFont>
      <p:font typeface="Source Sans Pro" panose="020B0503030403020204" pitchFamily="34" charset="0"/>
      <p:regular r:id="rId11"/>
      <p:bold r:id="rId12"/>
      <p:italic r:id="rId13"/>
      <p:boldItalic r:id="rId14"/>
    </p:embeddedFont>
    <p:embeddedFont>
      <p:font typeface="Source Sans Pro Light" panose="020F0302020204030204" pitchFamily="34" charset="0"/>
      <p:regular r:id="rId15"/>
      <p:bold r:id="rId16"/>
      <p:italic r:id="rId17"/>
      <p:boldItalic r:id="rId18"/>
    </p:embeddedFont>
    <p:embeddedFont>
      <p:font typeface="Source Sans Pro SemiBold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5" roundtripDataSignature="AMtx7mhGPKEAGagptjqkiVmKr8meOC1Cu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carena Soledad Valenzuela Beltrán" initials="" lastIdx="3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DCE92E7-1FAD-47F1-80CA-68B8BB95E665}">
  <a:tblStyle styleId="{0DCE92E7-1FAD-47F1-80CA-68B8BB95E665}" styleName="Table_0"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 cmpd="sng">
              <a:solidFill>
                <a:srgbClr val="B8B8B8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B8B8B8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B8B8B8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B8B8B8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B8B8B8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B8B8B8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BEBEB"/>
          </a:solidFill>
        </a:fill>
      </a:tcStyle>
    </a:wholeTbl>
    <a:band1H>
      <a:tcTxStyle/>
      <a:tcStyle>
        <a:tcBdr/>
      </a:tcStyle>
    </a:band1H>
    <a:band2H>
      <a:tcTxStyle b="off" i="off"/>
      <a:tcStyle>
        <a:tcBdr/>
        <a:fill>
          <a:solidFill>
            <a:srgbClr val="E1E0DA"/>
          </a:solidFill>
        </a:fill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 cmpd="sng">
              <a:solidFill>
                <a:srgbClr val="B8B8B8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B8B8B8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B8B8B8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B8B8B8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BEBEB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606060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0"/>
    <p:restoredTop sz="94681"/>
  </p:normalViewPr>
  <p:slideViewPr>
    <p:cSldViewPr snapToGrid="0">
      <p:cViewPr>
        <p:scale>
          <a:sx n="98" d="100"/>
          <a:sy n="98" d="100"/>
        </p:scale>
        <p:origin x="856" y="-1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 txBox="1">
            <a:spLocks noGrp="1"/>
          </p:cNvSpPr>
          <p:nvPr>
            <p:ph type="title"/>
          </p:nvPr>
        </p:nvSpPr>
        <p:spPr>
          <a:xfrm>
            <a:off x="1023193" y="636240"/>
            <a:ext cx="11923614" cy="231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4"/>
          <p:cNvSpPr txBox="1">
            <a:spLocks noGrp="1"/>
          </p:cNvSpPr>
          <p:nvPr>
            <p:ph type="body" idx="1"/>
          </p:nvPr>
        </p:nvSpPr>
        <p:spPr>
          <a:xfrm>
            <a:off x="1023193" y="2955478"/>
            <a:ext cx="11923614" cy="6753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normAutofit/>
          </a:bodyPr>
          <a:lstStyle>
            <a:lvl1pPr marL="457200" lvl="0" indent="-28575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Char char="•"/>
              <a:defRPr sz="1200"/>
            </a:lvl1pPr>
            <a:lvl2pPr marL="914400" lvl="1" indent="-28575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Char char="•"/>
              <a:defRPr sz="1200"/>
            </a:lvl2pPr>
            <a:lvl3pPr marL="1371600" lvl="2" indent="-28575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Char char="•"/>
              <a:defRPr sz="1200"/>
            </a:lvl3pPr>
            <a:lvl4pPr marL="1828800" lvl="3" indent="-28575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Char char="•"/>
              <a:defRPr sz="1200"/>
            </a:lvl4pPr>
            <a:lvl5pPr marL="2286000" lvl="4" indent="-28575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Char char="•"/>
              <a:defRPr sz="1200"/>
            </a:lvl5pPr>
            <a:lvl6pPr marL="2743200" lvl="5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2" name="Google Shape;12;p4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>
            <a:spLocks noGrp="1"/>
          </p:cNvSpPr>
          <p:nvPr>
            <p:ph type="pic" idx="2"/>
          </p:nvPr>
        </p:nvSpPr>
        <p:spPr>
          <a:xfrm>
            <a:off x="-2551163" y="1113730"/>
            <a:ext cx="12864953" cy="8576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7" name="Google Shape;47;p13"/>
          <p:cNvSpPr>
            <a:spLocks noGrp="1"/>
          </p:cNvSpPr>
          <p:nvPr>
            <p:ph type="pic" idx="3"/>
          </p:nvPr>
        </p:nvSpPr>
        <p:spPr>
          <a:xfrm>
            <a:off x="7175996" y="5558791"/>
            <a:ext cx="6507511" cy="434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>
            <a:spLocks noGrp="1"/>
          </p:cNvSpPr>
          <p:nvPr>
            <p:ph type="pic" idx="4"/>
          </p:nvPr>
        </p:nvSpPr>
        <p:spPr>
          <a:xfrm>
            <a:off x="6985000" y="1111310"/>
            <a:ext cx="6302872" cy="420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>
            <a:spLocks noGrp="1"/>
          </p:cNvSpPr>
          <p:nvPr>
            <p:ph type="body" idx="1"/>
          </p:nvPr>
        </p:nvSpPr>
        <p:spPr>
          <a:xfrm>
            <a:off x="1364257" y="6993681"/>
            <a:ext cx="11241486" cy="508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457200" lvl="0" indent="-2286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None/>
              <a:defRPr sz="900"/>
            </a:lvl1pPr>
            <a:lvl2pPr marL="914400" lvl="1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body" idx="2"/>
          </p:nvPr>
        </p:nvSpPr>
        <p:spPr>
          <a:xfrm>
            <a:off x="1364257" y="4742656"/>
            <a:ext cx="11241486" cy="7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spAutoFit/>
          </a:bodyPr>
          <a:lstStyle>
            <a:lvl1pPr marL="457200" lvl="0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>
            <a:spLocks noGrp="1"/>
          </p:cNvSpPr>
          <p:nvPr>
            <p:ph type="pic" idx="2"/>
          </p:nvPr>
        </p:nvSpPr>
        <p:spPr>
          <a:xfrm>
            <a:off x="-873125" y="158750"/>
            <a:ext cx="15708067" cy="10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"/>
          <p:cNvSpPr txBox="1">
            <a:spLocks noGrp="1"/>
          </p:cNvSpPr>
          <p:nvPr>
            <p:ph type="title"/>
          </p:nvPr>
        </p:nvSpPr>
        <p:spPr>
          <a:xfrm>
            <a:off x="1364257" y="1918642"/>
            <a:ext cx="11241486" cy="354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5"/>
          <p:cNvSpPr txBox="1">
            <a:spLocks noGrp="1"/>
          </p:cNvSpPr>
          <p:nvPr>
            <p:ph type="body" idx="1"/>
          </p:nvPr>
        </p:nvSpPr>
        <p:spPr>
          <a:xfrm>
            <a:off x="1364257" y="5561210"/>
            <a:ext cx="11241486" cy="1214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normAutofit/>
          </a:bodyPr>
          <a:lstStyle>
            <a:lvl1pPr marL="457200" lvl="0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1pPr>
            <a:lvl2pPr marL="914400" lvl="1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2pPr>
            <a:lvl3pPr marL="1371600" lvl="2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3pPr>
            <a:lvl4pPr marL="1828800" lvl="3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4pPr>
            <a:lvl5pPr marL="2286000" lvl="4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5pPr>
            <a:lvl6pPr marL="2743200" lvl="5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6" name="Google Shape;16;p5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"/>
          <p:cNvSpPr>
            <a:spLocks noGrp="1"/>
          </p:cNvSpPr>
          <p:nvPr>
            <p:ph type="pic" idx="2"/>
          </p:nvPr>
        </p:nvSpPr>
        <p:spPr>
          <a:xfrm>
            <a:off x="1725786" y="840878"/>
            <a:ext cx="10504786" cy="7006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title"/>
          </p:nvPr>
        </p:nvSpPr>
        <p:spPr>
          <a:xfrm>
            <a:off x="1364257" y="7375673"/>
            <a:ext cx="11241486" cy="1527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6"/>
          <p:cNvSpPr txBox="1">
            <a:spLocks noGrp="1"/>
          </p:cNvSpPr>
          <p:nvPr>
            <p:ph type="body" idx="1"/>
          </p:nvPr>
        </p:nvSpPr>
        <p:spPr>
          <a:xfrm>
            <a:off x="1364257" y="8958212"/>
            <a:ext cx="11241486" cy="1214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normAutofit/>
          </a:bodyPr>
          <a:lstStyle>
            <a:lvl1pPr marL="457200" lvl="0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1pPr>
            <a:lvl2pPr marL="914400" lvl="1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2pPr>
            <a:lvl3pPr marL="1371600" lvl="2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3pPr>
            <a:lvl4pPr marL="1828800" lvl="3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4pPr>
            <a:lvl5pPr marL="2286000" lvl="4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5pPr>
            <a:lvl6pPr marL="2743200" lvl="5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sldNum" idx="12"/>
          </p:nvPr>
        </p:nvSpPr>
        <p:spPr>
          <a:xfrm>
            <a:off x="6790156" y="10090546"/>
            <a:ext cx="376045" cy="388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enter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1364257" y="3623964"/>
            <a:ext cx="11241486" cy="3547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>
            <a:spLocks noGrp="1"/>
          </p:cNvSpPr>
          <p:nvPr>
            <p:ph type="pic" idx="2"/>
          </p:nvPr>
        </p:nvSpPr>
        <p:spPr>
          <a:xfrm>
            <a:off x="2919511" y="840878"/>
            <a:ext cx="13274230" cy="8849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1023193" y="840878"/>
            <a:ext cx="5729884" cy="4283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3300"/>
              <a:buFont typeface="Source Sans Pro SemiBold"/>
              <a:buNone/>
              <a:defRPr sz="33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body" idx="1"/>
          </p:nvPr>
        </p:nvSpPr>
        <p:spPr>
          <a:xfrm>
            <a:off x="1023193" y="5274716"/>
            <a:ext cx="5729884" cy="4406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normAutofit/>
          </a:bodyPr>
          <a:lstStyle>
            <a:lvl1pPr marL="457200" lvl="0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1pPr>
            <a:lvl2pPr marL="914400" lvl="1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2pPr>
            <a:lvl3pPr marL="1371600" lvl="2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3pPr>
            <a:lvl4pPr marL="1828800" lvl="3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4pPr>
            <a:lvl5pPr marL="2286000" lvl="4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28DB5"/>
              </a:buClr>
              <a:buSzPts val="2500"/>
              <a:buFont typeface="Source Sans Pro"/>
              <a:buNone/>
              <a:defRPr sz="2500">
                <a:solidFill>
                  <a:srgbClr val="628DB5"/>
                </a:solidFill>
              </a:defRPr>
            </a:lvl5pPr>
            <a:lvl6pPr marL="2743200" lvl="5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1023193" y="636240"/>
            <a:ext cx="11923614" cy="231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1023193" y="636240"/>
            <a:ext cx="11923614" cy="231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1023193" y="2955478"/>
            <a:ext cx="11923614" cy="6753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normAutofit/>
          </a:bodyPr>
          <a:lstStyle>
            <a:lvl1pPr marL="457200" lvl="0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>
            <a:spLocks noGrp="1"/>
          </p:cNvSpPr>
          <p:nvPr>
            <p:ph type="pic" idx="2"/>
          </p:nvPr>
        </p:nvSpPr>
        <p:spPr>
          <a:xfrm>
            <a:off x="4870400" y="2955478"/>
            <a:ext cx="10129615" cy="6753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title"/>
          </p:nvPr>
        </p:nvSpPr>
        <p:spPr>
          <a:xfrm>
            <a:off x="1023193" y="636240"/>
            <a:ext cx="11923614" cy="231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1023193" y="2955478"/>
            <a:ext cx="5729884" cy="6753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normAutofit/>
          </a:bodyPr>
          <a:lstStyle>
            <a:lvl1pPr marL="457200" lvl="0" indent="-28575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Char char="•"/>
              <a:defRPr sz="1200" b="1"/>
            </a:lvl1pPr>
            <a:lvl2pPr marL="914400" lvl="1" indent="-28575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Char char="•"/>
              <a:defRPr sz="1200" b="1"/>
            </a:lvl2pPr>
            <a:lvl3pPr marL="1371600" lvl="2" indent="-28575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Char char="•"/>
              <a:defRPr sz="1200" b="1"/>
            </a:lvl3pPr>
            <a:lvl4pPr marL="1828800" lvl="3" indent="-28575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Char char="•"/>
              <a:defRPr sz="1200" b="1"/>
            </a:lvl4pPr>
            <a:lvl5pPr marL="2286000" lvl="4" indent="-28575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Char char="•"/>
              <a:defRPr sz="1200" b="1"/>
            </a:lvl5pPr>
            <a:lvl6pPr marL="2743200" lvl="5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>
            <a:spLocks noGrp="1"/>
          </p:cNvSpPr>
          <p:nvPr>
            <p:ph type="body" idx="1"/>
          </p:nvPr>
        </p:nvSpPr>
        <p:spPr>
          <a:xfrm>
            <a:off x="1023193" y="1523007"/>
            <a:ext cx="11923614" cy="7748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normAutofit/>
          </a:bodyPr>
          <a:lstStyle>
            <a:lvl1pPr marL="457200" lvl="0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1023193" y="636240"/>
            <a:ext cx="11923614" cy="231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4800"/>
              <a:buFont typeface="Source Sans Pro Light"/>
              <a:buNone/>
              <a:defRPr sz="4800" b="0" i="0" u="none" strike="noStrike" cap="none">
                <a:solidFill>
                  <a:srgbClr val="585858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4800"/>
              <a:buFont typeface="Source Sans Pro Light"/>
              <a:buNone/>
              <a:defRPr sz="4800" b="0" i="0" u="none" strike="noStrike" cap="none">
                <a:solidFill>
                  <a:srgbClr val="585858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4800"/>
              <a:buFont typeface="Source Sans Pro Light"/>
              <a:buNone/>
              <a:defRPr sz="4800" b="0" i="0" u="none" strike="noStrike" cap="none">
                <a:solidFill>
                  <a:srgbClr val="585858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4800"/>
              <a:buFont typeface="Source Sans Pro Light"/>
              <a:buNone/>
              <a:defRPr sz="4800" b="0" i="0" u="none" strike="noStrike" cap="none">
                <a:solidFill>
                  <a:srgbClr val="585858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4800"/>
              <a:buFont typeface="Source Sans Pro Light"/>
              <a:buNone/>
              <a:defRPr sz="4800" b="0" i="0" u="none" strike="noStrike" cap="none">
                <a:solidFill>
                  <a:srgbClr val="585858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4800"/>
              <a:buFont typeface="Source Sans Pro Light"/>
              <a:buNone/>
              <a:defRPr sz="4800" b="0" i="0" u="none" strike="noStrike" cap="none">
                <a:solidFill>
                  <a:srgbClr val="585858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4800"/>
              <a:buFont typeface="Source Sans Pro Light"/>
              <a:buNone/>
              <a:defRPr sz="4800" b="0" i="0" u="none" strike="noStrike" cap="none">
                <a:solidFill>
                  <a:srgbClr val="585858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4800"/>
              <a:buFont typeface="Source Sans Pro Light"/>
              <a:buNone/>
              <a:defRPr sz="4800" b="0" i="0" u="none" strike="noStrike" cap="none">
                <a:solidFill>
                  <a:srgbClr val="585858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4800"/>
              <a:buFont typeface="Source Sans Pro Light"/>
              <a:buNone/>
              <a:defRPr sz="4800" b="0" i="0" u="none" strike="noStrike" cap="none">
                <a:solidFill>
                  <a:srgbClr val="585858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1023193" y="2955478"/>
            <a:ext cx="11923614" cy="6753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normAutofit/>
          </a:bodyPr>
          <a:lstStyle>
            <a:lvl1pPr marL="457200" marR="0" lvl="0" indent="-2762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762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762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762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762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62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62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62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62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Source Sans Pro"/>
              <a:buChar char="•"/>
              <a:defRPr sz="10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sldNum" idx="1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info@rstudio.com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creativecommons.org/licenses/by-sa/4.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5.png"/><Relationship Id="rId5" Type="http://schemas.openxmlformats.org/officeDocument/2006/relationships/image" Target="../media/image3.png"/><Relationship Id="rId10" Type="http://schemas.openxmlformats.org/officeDocument/2006/relationships/hyperlink" Target="https://rstudio.github.io/reticulate/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://rstudio.com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rstudio.github.io/reticulate/" TargetMode="External"/><Relationship Id="rId13" Type="http://schemas.openxmlformats.org/officeDocument/2006/relationships/image" Target="../media/image5.png"/><Relationship Id="rId3" Type="http://schemas.openxmlformats.org/officeDocument/2006/relationships/image" Target="../media/image6.png"/><Relationship Id="rId7" Type="http://schemas.openxmlformats.org/officeDocument/2006/relationships/hyperlink" Target="http://rstudio.com" TargetMode="External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info@rstudio.com" TargetMode="External"/><Relationship Id="rId11" Type="http://schemas.openxmlformats.org/officeDocument/2006/relationships/image" Target="../media/image8.png"/><Relationship Id="rId5" Type="http://schemas.openxmlformats.org/officeDocument/2006/relationships/hyperlink" Target="https://creativecommons.org/licenses/by-sa/4.0/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" descr="Screen Shot 2019-04-26 at 2.51.49 P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19319" y="1533525"/>
            <a:ext cx="3548647" cy="45720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76200" dist="63500" dir="5400000" rotWithShape="0">
              <a:srgbClr val="000000">
                <a:alpha val="49803"/>
              </a:srgbClr>
            </a:outerShdw>
          </a:effectLst>
        </p:spPr>
      </p:pic>
      <p:pic>
        <p:nvPicPr>
          <p:cNvPr id="64" name="Google Shape;64;p1" descr="Screen Shot 2019-04-18 at 10.00.31 AM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30826" y="-12245"/>
            <a:ext cx="5855262" cy="1845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" descr="Screen Shot 2019-04-25 at 2.53.13 PM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72642" y="1533525"/>
            <a:ext cx="3570759" cy="45720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76200" dist="63500" dir="5400000" rotWithShape="0">
              <a:srgbClr val="000000">
                <a:alpha val="49803"/>
              </a:srgbClr>
            </a:outerShdw>
          </a:effectLst>
        </p:spPr>
      </p:pic>
      <p:sp>
        <p:nvSpPr>
          <p:cNvPr id="66" name="Google Shape;66;p1"/>
          <p:cNvSpPr/>
          <p:nvPr/>
        </p:nvSpPr>
        <p:spPr>
          <a:xfrm>
            <a:off x="322014" y="6295987"/>
            <a:ext cx="6545660" cy="4035177"/>
          </a:xfrm>
          <a:prstGeom prst="rect">
            <a:avLst/>
          </a:prstGeom>
          <a:solidFill>
            <a:srgbClr val="C1922C">
              <a:alpha val="14509"/>
            </a:srgbClr>
          </a:solidFill>
          <a:ln>
            <a:noFill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7" name="Google Shape;67;p1"/>
          <p:cNvSpPr/>
          <p:nvPr/>
        </p:nvSpPr>
        <p:spPr>
          <a:xfrm>
            <a:off x="7069455" y="6302166"/>
            <a:ext cx="3447759" cy="4035177"/>
          </a:xfrm>
          <a:prstGeom prst="rect">
            <a:avLst/>
          </a:prstGeom>
          <a:solidFill>
            <a:srgbClr val="C1922C">
              <a:alpha val="14509"/>
            </a:srgbClr>
          </a:solidFill>
          <a:ln>
            <a:noFill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8" name="Google Shape;68;p1"/>
          <p:cNvSpPr txBox="1">
            <a:spLocks noGrp="1"/>
          </p:cNvSpPr>
          <p:nvPr>
            <p:ph type="title"/>
          </p:nvPr>
        </p:nvSpPr>
        <p:spPr>
          <a:xfrm>
            <a:off x="275721" y="361177"/>
            <a:ext cx="11901557" cy="803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4800"/>
              <a:buFont typeface="Source Sans Pro Light"/>
              <a:buNone/>
            </a:pPr>
            <a:r>
              <a:rPr lang="en-US" dirty="0"/>
              <a:t>Python con R reticulate : : </a:t>
            </a:r>
            <a:r>
              <a:rPr lang="en-US" sz="3300" dirty="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GUÍA RÁPIDA</a:t>
            </a:r>
            <a:endParaRPr dirty="0"/>
          </a:p>
        </p:txBody>
      </p:sp>
      <p:cxnSp>
        <p:nvCxnSpPr>
          <p:cNvPr id="69" name="Google Shape;69;p1"/>
          <p:cNvCxnSpPr/>
          <p:nvPr/>
        </p:nvCxnSpPr>
        <p:spPr>
          <a:xfrm>
            <a:off x="3721100" y="1534708"/>
            <a:ext cx="3111501" cy="1"/>
          </a:xfrm>
          <a:prstGeom prst="straightConnector1">
            <a:avLst/>
          </a:prstGeom>
          <a:noFill/>
          <a:ln w="9525" cap="flat" cmpd="sng">
            <a:solidFill>
              <a:srgbClr val="767C85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70" name="Google Shape;70;p1"/>
          <p:cNvCxnSpPr/>
          <p:nvPr/>
        </p:nvCxnSpPr>
        <p:spPr>
          <a:xfrm>
            <a:off x="2354308" y="10337513"/>
            <a:ext cx="11321194" cy="1"/>
          </a:xfrm>
          <a:prstGeom prst="straightConnector1">
            <a:avLst/>
          </a:prstGeom>
          <a:noFill/>
          <a:ln w="12700" cap="flat" cmpd="sng">
            <a:solidFill>
              <a:srgbClr val="E4E4E3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71" name="Google Shape;71;p1" descr="Imag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38823" y="9978474"/>
            <a:ext cx="1754521" cy="616478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"/>
          <p:cNvSpPr txBox="1"/>
          <p:nvPr/>
        </p:nvSpPr>
        <p:spPr>
          <a:xfrm>
            <a:off x="282565" y="1569885"/>
            <a:ext cx="3077766" cy="34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54F25"/>
              </a:buClr>
              <a:buSzPts val="2500"/>
              <a:buFont typeface="Source Sans Pro"/>
              <a:buNone/>
            </a:pPr>
            <a:r>
              <a:rPr lang="en-US" sz="2500" b="0" i="0" u="none" strike="noStrike" cap="none" dirty="0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Python </a:t>
            </a:r>
            <a:r>
              <a:rPr lang="en-US" sz="2500" b="0" i="0" u="none" strike="noStrike" cap="none" dirty="0" err="1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2500" b="0" i="0" u="none" strike="noStrike" cap="none" dirty="0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R Markdown</a:t>
            </a:r>
            <a:endParaRPr dirty="0"/>
          </a:p>
        </p:txBody>
      </p:sp>
      <p:sp>
        <p:nvSpPr>
          <p:cNvPr id="73" name="Google Shape;73;p1"/>
          <p:cNvSpPr txBox="1"/>
          <p:nvPr/>
        </p:nvSpPr>
        <p:spPr>
          <a:xfrm>
            <a:off x="2353572" y="10340910"/>
            <a:ext cx="11322666" cy="248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sp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RStudio® is a trademark of RStudio, Inc.  •  </a:t>
            </a:r>
            <a:r>
              <a:rPr lang="en-US" sz="900" b="0" i="0" u="sng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7"/>
              </a:rPr>
              <a:t>CC BY SA</a:t>
            </a:r>
            <a:r>
              <a:rPr lang="en-US" sz="9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RStudio •  </a:t>
            </a:r>
            <a:r>
              <a:rPr lang="en-US" sz="900" b="0" i="0" u="sng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8"/>
              </a:rPr>
              <a:t>info@rstudio.com</a:t>
            </a:r>
            <a:r>
              <a:rPr lang="en-US" sz="9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•  844-448-1212 • </a:t>
            </a:r>
            <a:r>
              <a:rPr lang="en-US" sz="900" b="0" i="0" u="sng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9"/>
              </a:rPr>
              <a:t>rstudio.com</a:t>
            </a:r>
            <a:r>
              <a:rPr lang="en-US" sz="9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•  Learn more at </a:t>
            </a:r>
            <a:r>
              <a:rPr lang="en-US" sz="900" b="1" i="0" u="sng" strike="noStrike" cap="none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0"/>
              </a:rPr>
              <a:t>rstudio.github.io/reticulate/</a:t>
            </a:r>
            <a:r>
              <a:rPr lang="en-US" sz="900" b="0" i="0" u="none" strike="noStrike" cap="none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9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• reticulate  1.12.0 •   Updated: 2019-04</a:t>
            </a:r>
            <a:endParaRPr/>
          </a:p>
        </p:txBody>
      </p:sp>
      <p:cxnSp>
        <p:nvCxnSpPr>
          <p:cNvPr id="74" name="Google Shape;74;p1"/>
          <p:cNvCxnSpPr/>
          <p:nvPr/>
        </p:nvCxnSpPr>
        <p:spPr>
          <a:xfrm>
            <a:off x="10755174" y="1534270"/>
            <a:ext cx="1260523" cy="1"/>
          </a:xfrm>
          <a:prstGeom prst="straightConnector1">
            <a:avLst/>
          </a:prstGeom>
          <a:noFill/>
          <a:ln w="9525" cap="flat" cmpd="sng">
            <a:solidFill>
              <a:srgbClr val="767C8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5" name="Google Shape;75;p1"/>
          <p:cNvSpPr txBox="1"/>
          <p:nvPr/>
        </p:nvSpPr>
        <p:spPr>
          <a:xfrm>
            <a:off x="10710398" y="1569885"/>
            <a:ext cx="1631857" cy="34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54F25"/>
              </a:buClr>
              <a:buSzPts val="2500"/>
              <a:buFont typeface="Source Sans Pro"/>
              <a:buNone/>
            </a:pPr>
            <a:r>
              <a:rPr lang="en-US" sz="2500" b="0" i="0" u="none" strike="noStrike" cap="none" dirty="0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Python </a:t>
            </a:r>
            <a:r>
              <a:rPr lang="en-US" sz="2500" b="0" i="0" u="none" strike="noStrike" cap="none" dirty="0" err="1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2500" b="0" i="0" u="none" strike="noStrike" cap="none" dirty="0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R</a:t>
            </a:r>
            <a:endParaRPr dirty="0"/>
          </a:p>
        </p:txBody>
      </p:sp>
      <p:sp>
        <p:nvSpPr>
          <p:cNvPr id="76" name="Google Shape;76;p1"/>
          <p:cNvSpPr txBox="1"/>
          <p:nvPr/>
        </p:nvSpPr>
        <p:spPr>
          <a:xfrm>
            <a:off x="10746586" y="1941095"/>
            <a:ext cx="2526775" cy="248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Llamar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 Python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desde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R de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tres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maneras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:</a:t>
            </a:r>
            <a:endParaRPr dirty="0"/>
          </a:p>
        </p:txBody>
      </p:sp>
      <p:sp>
        <p:nvSpPr>
          <p:cNvPr id="77" name="Google Shape;77;p1"/>
          <p:cNvSpPr txBox="1"/>
          <p:nvPr/>
        </p:nvSpPr>
        <p:spPr>
          <a:xfrm>
            <a:off x="10742925" y="2476151"/>
            <a:ext cx="2745300" cy="2632200"/>
          </a:xfrm>
          <a:prstGeom prst="rect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para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importar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cualquier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módulo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Python.  Accede a los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atributos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de un modulo con </a:t>
            </a:r>
            <a:r>
              <a:rPr lang="en-US" sz="1100" b="1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$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dirty="0"/>
          </a:p>
          <a:p>
            <a:pPr marL="381000" marR="0" lvl="0" indent="-127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(module, as = NULL, convert = TRUE,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delay_load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FALSE) 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0"/>
                  </a:ext>
                </a:extLst>
              </a:rPr>
              <a:t>Import a Python module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dirty="0">
                <a:latin typeface="Source Sans Pro"/>
                <a:ea typeface="Source Sans Pro"/>
                <a:cs typeface="Source Sans Pro"/>
                <a:sym typeface="Source Sans Pro"/>
              </a:rPr>
              <a:t>Si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convert = TRUE, Los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se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convierten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equivalente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R.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import_from_path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import("pandas")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5400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import_main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(convert = TRUE) 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5400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módulo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principal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donde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</a:t>
            </a:r>
            <a:endParaRPr dirty="0"/>
          </a:p>
          <a:p>
            <a:pPr marL="25400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Python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por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defecto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   </a:t>
            </a:r>
            <a:endParaRPr dirty="0"/>
          </a:p>
          <a:p>
            <a:pPr marL="25400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import_main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endParaRPr dirty="0"/>
          </a:p>
          <a:p>
            <a:pPr marL="381000" marR="0" lvl="0" indent="-127000" algn="l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import_builtins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(convert = TRUE)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las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funciones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integradas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import_builtins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endParaRPr dirty="0"/>
          </a:p>
        </p:txBody>
      </p:sp>
      <p:sp>
        <p:nvSpPr>
          <p:cNvPr id="78" name="Google Shape;78;p1"/>
          <p:cNvSpPr txBox="1"/>
          <p:nvPr/>
        </p:nvSpPr>
        <p:spPr>
          <a:xfrm>
            <a:off x="10722337" y="2223959"/>
            <a:ext cx="2058256" cy="210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200"/>
              <a:buFont typeface="Source Sans Pro"/>
              <a:buNone/>
            </a:pPr>
            <a:r>
              <a:rPr lang="en-US" sz="1200" b="1" i="0" u="none" strike="noStrike" cap="none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Importar módulos de PYTHON</a:t>
            </a:r>
            <a:endParaRPr/>
          </a:p>
        </p:txBody>
      </p:sp>
      <p:sp>
        <p:nvSpPr>
          <p:cNvPr id="79" name="Google Shape;79;p1"/>
          <p:cNvSpPr txBox="1"/>
          <p:nvPr/>
        </p:nvSpPr>
        <p:spPr>
          <a:xfrm>
            <a:off x="10733886" y="5153063"/>
            <a:ext cx="2107949" cy="210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200"/>
              <a:buFont typeface="Source Sans Pro"/>
              <a:buNone/>
            </a:pPr>
            <a:r>
              <a:rPr lang="en-US" sz="1200" b="1" i="0" u="none" strike="noStrike" cap="none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Fuente de archivos de PYTHON</a:t>
            </a:r>
            <a:endParaRPr/>
          </a:p>
        </p:txBody>
      </p:sp>
      <p:sp>
        <p:nvSpPr>
          <p:cNvPr id="80" name="Google Shape;80;p1"/>
          <p:cNvSpPr txBox="1"/>
          <p:nvPr/>
        </p:nvSpPr>
        <p:spPr>
          <a:xfrm>
            <a:off x="10745175" y="5402476"/>
            <a:ext cx="2937000" cy="12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source_python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para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obtener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un script de Python  y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hacer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que las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funciones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y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</a:t>
            </a:r>
            <a:r>
              <a:rPr lang="en-US" sz="1100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"/>
                  </a:ext>
                </a:extLst>
              </a:rPr>
              <a:t>queden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disponibles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R.</a:t>
            </a:r>
            <a:endParaRPr dirty="0"/>
          </a:p>
          <a:p>
            <a:pPr marL="381000" marR="0" lvl="0" indent="-1270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source_python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(file,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envir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parent.frame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(), convert = TRUE) 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script  de Python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asignando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específico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R.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source_python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file.py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")</a:t>
            </a:r>
            <a:endParaRPr dirty="0"/>
          </a:p>
        </p:txBody>
      </p:sp>
      <p:sp>
        <p:nvSpPr>
          <p:cNvPr id="81" name="Google Shape;81;p1"/>
          <p:cNvSpPr txBox="1"/>
          <p:nvPr/>
        </p:nvSpPr>
        <p:spPr>
          <a:xfrm>
            <a:off x="10743627" y="6835164"/>
            <a:ext cx="1878719" cy="210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200"/>
              <a:buFont typeface="Source Sans Pro"/>
              <a:buNone/>
            </a:pPr>
            <a:r>
              <a:rPr lang="en-US" sz="1200" b="1" i="0" u="none" strike="noStrike" cap="none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Ejecutar código de PYTHON</a:t>
            </a:r>
            <a:endParaRPr/>
          </a:p>
        </p:txBody>
      </p:sp>
      <p:sp>
        <p:nvSpPr>
          <p:cNvPr id="82" name="Google Shape;82;p1"/>
          <p:cNvSpPr txBox="1"/>
          <p:nvPr/>
        </p:nvSpPr>
        <p:spPr>
          <a:xfrm>
            <a:off x="10747039" y="7088533"/>
            <a:ext cx="2899619" cy="3174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módulo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principal de Python con </a:t>
            </a:r>
            <a:r>
              <a:rPr lang="en-US" sz="1100" b="1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py_run_file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5"/>
                  </a:ext>
                </a:extLst>
              </a:rPr>
              <a:t>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py_run_string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().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Clr>
                <a:srgbClr val="7A43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py_run_string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(code, local = FALSE, convert = TRUE)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6"/>
                  </a:ext>
                </a:extLst>
              </a:rPr>
              <a:t> 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6"/>
                  </a:ext>
                </a:extLst>
              </a:rPr>
              <a:t>pasado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6"/>
                  </a:ext>
                </a:extLst>
              </a:rPr>
              <a:t> a una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6"/>
                  </a:ext>
                </a:extLst>
              </a:rPr>
              <a:t>cadena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6"/>
                  </a:ext>
                </a:extLst>
              </a:rPr>
              <a:t> de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6"/>
                  </a:ext>
                </a:extLst>
              </a:rPr>
              <a:t>caractéres</a:t>
            </a:r>
            <a:r>
              <a:rPr lang="en-US" sz="1100" dirty="0"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6"/>
                  </a:ext>
                </a:extLst>
              </a:rPr>
              <a:t>,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6"/>
                  </a:ext>
                </a:extLst>
              </a:rPr>
              <a:t> "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7"/>
                  </a:ext>
                </a:extLst>
              </a:rPr>
              <a:t>string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”) 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módulo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principal.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py_run_string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("x = 10");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py$x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py_run_file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(file, local = FALSE, convert = TRUE).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archivos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8"/>
                  </a:ext>
                </a:extLst>
              </a:rPr>
              <a:t>módulo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8"/>
                  </a:ext>
                </a:extLst>
              </a:rPr>
              <a:t> 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principal.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py_run_file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script.py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")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508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py_eval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(code, convert = TRUE)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9"/>
                  </a:ext>
                </a:extLst>
              </a:rPr>
              <a:t>expresión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Phyton y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devuelve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resultado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py_call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py_eval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("1 + 1")</a:t>
            </a:r>
            <a:endParaRPr dirty="0"/>
          </a:p>
          <a:p>
            <a:pPr marL="0" marR="0" lvl="0" indent="0" algn="l" rtl="0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Acceder a los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resultados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y a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cualquier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otra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cosa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módulo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principal de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0"/>
                  </a:ext>
                </a:extLst>
              </a:rPr>
              <a:t>Python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con </a:t>
            </a:r>
            <a:r>
              <a:rPr lang="en-US" sz="1100" b="1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dirty="0"/>
          </a:p>
          <a:p>
            <a:pPr marL="381000" marR="0" lvl="0" indent="-127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R que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contiene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módulo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principal de Python y los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resultados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almacenados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allí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py$x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" name="Google Shape;83;p1"/>
          <p:cNvSpPr txBox="1"/>
          <p:nvPr/>
        </p:nvSpPr>
        <p:spPr>
          <a:xfrm>
            <a:off x="326071" y="1240811"/>
            <a:ext cx="9021811" cy="311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Source Sans Pro"/>
              <a:buNone/>
            </a:pPr>
            <a:r>
              <a:rPr lang="en-US" sz="125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El paquete </a:t>
            </a:r>
            <a:r>
              <a:rPr lang="en-US" sz="1250" b="0" i="0" u="none" strike="noStrike" cap="none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reticulate</a:t>
            </a:r>
            <a:r>
              <a:rPr lang="en-US" sz="125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permite usar Python y R juntos en código R, en documentos  de R Markdown  y en RStudio IDE.</a:t>
            </a:r>
            <a:endParaRPr/>
          </a:p>
        </p:txBody>
      </p:sp>
      <p:sp>
        <p:nvSpPr>
          <p:cNvPr id="84" name="Google Shape;84;p1"/>
          <p:cNvSpPr txBox="1"/>
          <p:nvPr/>
        </p:nvSpPr>
        <p:spPr>
          <a:xfrm>
            <a:off x="7225560" y="6837791"/>
            <a:ext cx="3291654" cy="418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py_capture_output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(expr, type = c("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stdout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", "stderr"))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Captura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y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devuelve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salida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py_suppress_warnings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py_capture_output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("x")</a:t>
            </a:r>
            <a:endParaRPr dirty="0"/>
          </a:p>
          <a:p>
            <a:pPr marL="0" marR="0" lvl="0" indent="0" algn="l" rtl="0">
              <a:lnSpc>
                <a:spcPct val="8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py_get_attr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(x, name, silent = FALSE) Toma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atributo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py_set_attr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py_has_attr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y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py_list_attributes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py_get_attr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(x)</a:t>
            </a:r>
            <a:endParaRPr dirty="0"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py_help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(object)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abre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página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documentación</a:t>
            </a:r>
            <a:r>
              <a:rPr lang="en-US" sz="1100" dirty="0"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1"/>
                  </a:ext>
                </a:extLst>
              </a:rPr>
              <a:t> de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py_help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sns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py_last_error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Toma el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2"/>
                  </a:ext>
                </a:extLst>
              </a:rPr>
              <a:t>ú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3"/>
                  </a:ext>
                </a:extLst>
              </a:rPr>
              <a:t>ltimo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3"/>
                  </a:ext>
                </a:extLst>
              </a:rPr>
              <a:t> 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error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encontrado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Python.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py_clear_last_error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limpiar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ultimo error.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py_last_error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endParaRPr dirty="0"/>
          </a:p>
          <a:p>
            <a:pPr marL="0" marR="0" lvl="0" indent="0" algn="l" rtl="0">
              <a:lnSpc>
                <a:spcPct val="8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py_save_object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(object, filename, pickle = "pickle")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Guarda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y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carga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con pickle.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py_load_object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py_save_object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(x, "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x.pickle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")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with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(data, expr, as = NULL, ...)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Evalúa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expresión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4"/>
                  </a:ext>
                </a:extLst>
              </a:rPr>
              <a:t>dentro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contexto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administración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&lt;-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import_builtins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(); with(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py$open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output.txt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", "w") %as% file, {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file$write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("Hello, there!")})</a:t>
            </a:r>
            <a:endParaRPr dirty="0"/>
          </a:p>
        </p:txBody>
      </p:sp>
      <p:graphicFrame>
        <p:nvGraphicFramePr>
          <p:cNvPr id="85" name="Google Shape;85;p1"/>
          <p:cNvGraphicFramePr/>
          <p:nvPr/>
        </p:nvGraphicFramePr>
        <p:xfrm>
          <a:off x="714420" y="7262712"/>
          <a:ext cx="2478675" cy="1566900"/>
        </p:xfrm>
        <a:graphic>
          <a:graphicData uri="http://schemas.openxmlformats.org/drawingml/2006/table">
            <a:tbl>
              <a:tblPr firstRow="1">
                <a:noFill/>
                <a:tableStyleId>{0DCE92E7-1FAD-47F1-80CA-68B8BB95E665}</a:tableStyleId>
              </a:tblPr>
              <a:tblGrid>
                <a:gridCol w="135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7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4100">
                <a:tc>
                  <a:txBody>
                    <a:bodyPr/>
                    <a:lstStyle/>
                    <a:p>
                      <a:pPr marL="0" marR="0" lvl="0" indent="444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A4300"/>
                        </a:buClr>
                        <a:buSzPts val="1100"/>
                        <a:buFont typeface="Source Sans Pro"/>
                        <a:buNone/>
                      </a:pPr>
                      <a:r>
                        <a:rPr lang="en-US" sz="1100" b="1" u="none" strike="noStrike" cap="none">
                          <a:solidFill>
                            <a:srgbClr val="7A43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</a:t>
                      </a:r>
                      <a:endParaRPr/>
                    </a:p>
                  </a:txBody>
                  <a:tcPr marL="0" marR="0" marT="0" marB="0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444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A4300"/>
                        </a:buClr>
                        <a:buSzPts val="1100"/>
                        <a:buFont typeface="Source Sans Pro"/>
                        <a:buNone/>
                      </a:pPr>
                      <a:r>
                        <a:rPr lang="en-US" sz="1100" b="1" u="none" strike="noStrike" cap="none">
                          <a:solidFill>
                            <a:srgbClr val="7A43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Python</a:t>
                      </a:r>
                      <a:endParaRPr/>
                    </a:p>
                  </a:txBody>
                  <a:tcPr marL="0" marR="0" marT="0" marB="0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4100">
                <a:tc>
                  <a:txBody>
                    <a:bodyPr/>
                    <a:lstStyle/>
                    <a:p>
                      <a:pPr marL="0" marR="0" lvl="0" indent="508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Single-element vector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63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Scalar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>
                        <a:alpha val="2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4100">
                <a:tc>
                  <a:txBody>
                    <a:bodyPr/>
                    <a:lstStyle/>
                    <a:p>
                      <a:pPr marL="0" marR="0" lvl="0" indent="508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Multi-element vector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63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List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4100">
                <a:tc>
                  <a:txBody>
                    <a:bodyPr/>
                    <a:lstStyle/>
                    <a:p>
                      <a:pPr marL="0" marR="0" lvl="0" indent="508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List of multiple types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63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Tuple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>
                        <a:alpha val="2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4100">
                <a:tc>
                  <a:txBody>
                    <a:bodyPr/>
                    <a:lstStyle/>
                    <a:p>
                      <a:pPr marL="0" marR="0" lvl="0" indent="508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Named list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63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Dict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4100">
                <a:tc>
                  <a:txBody>
                    <a:bodyPr/>
                    <a:lstStyle/>
                    <a:p>
                      <a:pPr marL="0" marR="0" lvl="0" indent="508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Matrix/Array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63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NumPy ndarray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>
                        <a:alpha val="2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4100">
                <a:tc>
                  <a:txBody>
                    <a:bodyPr/>
                    <a:lstStyle/>
                    <a:p>
                      <a:pPr marL="0" marR="0" lvl="0" indent="508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Data Frame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63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Pandas DataFrame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4100">
                <a:tc>
                  <a:txBody>
                    <a:bodyPr/>
                    <a:lstStyle/>
                    <a:p>
                      <a:pPr marL="0" marR="0" lvl="0" indent="508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Function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63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Python function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>
                        <a:alpha val="2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4100">
                <a:tc>
                  <a:txBody>
                    <a:bodyPr/>
                    <a:lstStyle/>
                    <a:p>
                      <a:pPr marL="0" marR="0" lvl="0" indent="508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NULL, TRUE, FALSE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63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Source Sans Pro SemiBold"/>
                        <a:buNone/>
                      </a:pPr>
                      <a:r>
                        <a:rPr lang="en-US" sz="900" u="none" strike="noStrike" cap="none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None, True, False</a:t>
                      </a:r>
                      <a:endParaRPr/>
                    </a:p>
                  </a:txBody>
                  <a:tcPr marL="0" marR="0" marT="0" marB="0" anchor="ctr">
                    <a:lnL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A4AA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86" name="Google Shape;86;p1"/>
          <p:cNvCxnSpPr/>
          <p:nvPr/>
        </p:nvCxnSpPr>
        <p:spPr>
          <a:xfrm>
            <a:off x="320204" y="1534708"/>
            <a:ext cx="2898824" cy="1"/>
          </a:xfrm>
          <a:prstGeom prst="straightConnector1">
            <a:avLst/>
          </a:prstGeom>
          <a:noFill/>
          <a:ln w="9525" cap="flat" cmpd="sng">
            <a:solidFill>
              <a:srgbClr val="767C8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7" name="Google Shape;87;p1"/>
          <p:cNvSpPr txBox="1"/>
          <p:nvPr/>
        </p:nvSpPr>
        <p:spPr>
          <a:xfrm>
            <a:off x="768525" y="9089126"/>
            <a:ext cx="2472304" cy="910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Source Sans Pro"/>
              <a:buNone/>
            </a:pPr>
            <a:r>
              <a:rPr lang="en-US" sz="1017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py_to_r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(x)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Convierte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 Python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R.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r_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</a:t>
            </a:r>
            <a:r>
              <a:rPr lang="en-US" sz="1017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_py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 </a:t>
            </a:r>
            <a:r>
              <a:rPr lang="en-US" sz="1017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py_to_r</a:t>
            </a:r>
            <a:r>
              <a:rPr lang="en-US" sz="1017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(x)</a:t>
            </a:r>
            <a:endParaRPr dirty="0"/>
          </a:p>
          <a:p>
            <a:pPr marL="0" marR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Source Sans Pro"/>
              <a:buNone/>
            </a:pPr>
            <a:r>
              <a:rPr lang="en-US" sz="1017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tuple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(..., convert = FALSE)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rea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 una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tupla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 (conjunto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ordenado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 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inmutable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  de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elementos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 del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mismo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 o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diferente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tipo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5"/>
                  </a:ext>
                </a:extLst>
              </a:rPr>
              <a:t> )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Python. </a:t>
            </a:r>
            <a:r>
              <a:rPr lang="en-US" sz="1017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tuple("a", "b", "c")</a:t>
            </a:r>
            <a:endParaRPr dirty="0"/>
          </a:p>
        </p:txBody>
      </p:sp>
      <p:sp>
        <p:nvSpPr>
          <p:cNvPr id="88" name="Google Shape;88;p1"/>
          <p:cNvSpPr txBox="1"/>
          <p:nvPr/>
        </p:nvSpPr>
        <p:spPr>
          <a:xfrm>
            <a:off x="7193650" y="6355264"/>
            <a:ext cx="2850139" cy="32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54F25"/>
              </a:buClr>
              <a:buSzPts val="2400"/>
              <a:buFont typeface="Source Sans Pro"/>
              <a:buNone/>
            </a:pPr>
            <a:r>
              <a:rPr lang="en-US" sz="2400" b="0" i="0" u="none" strike="noStrike" cap="none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Ayudantes (“helpers”)</a:t>
            </a:r>
            <a:endParaRPr sz="24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397095" y="6364162"/>
            <a:ext cx="2888611" cy="32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54F25"/>
              </a:buClr>
              <a:buSzPts val="2400"/>
              <a:buFont typeface="Source Sans Pro"/>
              <a:buNone/>
            </a:pPr>
            <a:r>
              <a:rPr lang="en-US" sz="2400" b="0" i="0" u="none" strike="noStrike" cap="none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Conversión de objetos</a:t>
            </a:r>
            <a:endParaRPr sz="24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3573775" y="6859000"/>
            <a:ext cx="3219300" cy="3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dict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(..., convert = FALSE)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6"/>
                  </a:ext>
                </a:extLst>
              </a:rPr>
              <a:t>iccionario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6"/>
                  </a:ext>
                </a:extLst>
              </a:rPr>
              <a:t> de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6"/>
                  </a:ext>
                </a:extLst>
              </a:rPr>
              <a:t>objeto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py_dict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hacer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7"/>
                  </a:ext>
                </a:extLst>
              </a:rPr>
              <a:t>diccionario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7"/>
                  </a:ext>
                </a:extLst>
              </a:rPr>
              <a:t> que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7"/>
                  </a:ext>
                </a:extLst>
              </a:rPr>
              <a:t>usa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7"/>
                  </a:ext>
                </a:extLst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7"/>
                  </a:ext>
                </a:extLst>
              </a:rPr>
              <a:t>objetos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7"/>
                  </a:ext>
                </a:extLst>
              </a:rPr>
              <a:t> de Pytho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clave.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dict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(foo = "bar", index = 42L)</a:t>
            </a:r>
            <a:endParaRPr dirty="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np_array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(data,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dtype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NULL, order = "C")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NumPy arrays.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np_array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(c(1:8),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dtype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"float16")</a:t>
            </a:r>
            <a:endParaRPr dirty="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array_reshape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(x, dim, order = c("C", "F"))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Remodela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matriz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Python. 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x &lt;- 1:4;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array_reshape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(x, c(2, 2))</a:t>
            </a:r>
            <a:endParaRPr dirty="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py_func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(object) 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función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(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Wrap) </a:t>
            </a:r>
            <a:r>
              <a:rPr lang="en-US" sz="1100" b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ajusta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función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R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función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con la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misma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firma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py_func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8"/>
                  </a:ext>
                </a:extLst>
              </a:rPr>
              <a:t>xor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</a:t>
            </a:r>
            <a:endParaRPr dirty="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py_main_thread_func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(object)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una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función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que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siempre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será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llamada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hilo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principal.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iterate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(..., convert = FALSE)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Aplica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función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R 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valor de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iterador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o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devuelve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los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valores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vector de R,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drenando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iterardor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medida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que Avanza.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iter_next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y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as_iterator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iterate(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iter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print)</a:t>
            </a:r>
            <a:endParaRPr dirty="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py_iterator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completed = NULL)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iterador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desde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función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R .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seq_gen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&lt;- function(x){n &lt;- x; function() {n &lt;&lt;- n + 1; n}};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py_iterator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seq_gen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(9))</a:t>
            </a:r>
            <a:endParaRPr dirty="0"/>
          </a:p>
        </p:txBody>
      </p:sp>
      <p:sp>
        <p:nvSpPr>
          <p:cNvPr id="91" name="Google Shape;91;p1"/>
          <p:cNvSpPr txBox="1"/>
          <p:nvPr/>
        </p:nvSpPr>
        <p:spPr>
          <a:xfrm>
            <a:off x="442769" y="6858175"/>
            <a:ext cx="3131001" cy="368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Reticulate provee  la conversion automática entre Python y R para muchos tipos de objetos de Python.</a:t>
            </a: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1757567" y="7270476"/>
            <a:ext cx="392399" cy="168527"/>
          </a:xfrm>
          <a:prstGeom prst="leftRightArrow">
            <a:avLst>
              <a:gd name="adj1" fmla="val 41302"/>
              <a:gd name="adj2" fmla="val 74247"/>
            </a:avLst>
          </a:prstGeom>
          <a:solidFill>
            <a:srgbClr val="7A4300"/>
          </a:solidFill>
          <a:ln>
            <a:noFill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3409901" y="6433644"/>
            <a:ext cx="3402733" cy="248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 SemiBold"/>
              <a:buNone/>
            </a:pPr>
            <a:r>
              <a:rPr lang="en-US" sz="1100" b="0" i="0" u="none" strike="noStrike" cap="none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Consejo: para indexer objetos de Python que comienzan con 0, usar números enteros, por ej. 0L</a:t>
            </a:r>
            <a:endParaRPr/>
          </a:p>
        </p:txBody>
      </p:sp>
      <p:sp>
        <p:nvSpPr>
          <p:cNvPr id="94" name="Google Shape;94;p1"/>
          <p:cNvSpPr txBox="1"/>
          <p:nvPr/>
        </p:nvSpPr>
        <p:spPr>
          <a:xfrm>
            <a:off x="528223" y="8886554"/>
            <a:ext cx="2745181" cy="215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017"/>
              <a:buFont typeface="Source Sans Pro"/>
              <a:buNone/>
            </a:pPr>
            <a:r>
              <a:rPr lang="en-US" sz="1017" b="0" i="0" u="none" strike="noStrike" cap="none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 si se prefiere, se pueden convertir manualmente con:</a:t>
            </a:r>
            <a:endParaRPr sz="1017" b="0" i="0" u="none" strike="noStrike" cap="none">
              <a:solidFill>
                <a:srgbClr val="7A43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290579" y="2035555"/>
            <a:ext cx="2925555" cy="435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Source Sans Pro"/>
              <a:buNone/>
            </a:pP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Opcional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Construir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(env) de Python  para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usar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dirty="0"/>
          </a:p>
          <a:p>
            <a:pPr marL="0" marR="0" lvl="0" indent="0" algn="l" rtl="0">
              <a:lnSpc>
                <a:spcPct val="7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Source Sans Pro"/>
              <a:buNone/>
            </a:pP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Agregar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knitr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::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knit_engines$set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(python = reticulate::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eng_python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) 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para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configurar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trozo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(</a:t>
            </a:r>
            <a:r>
              <a:rPr lang="en-US" sz="1017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chunk) 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y 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reticulate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Python (no es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necesario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knitr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&gt;= 1.18).</a:t>
            </a:r>
            <a:endParaRPr sz="111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110"/>
              <a:buFont typeface="Source Sans Pro"/>
              <a:buNone/>
            </a:pPr>
            <a:endParaRPr sz="1110" b="1" i="0" u="none" strike="noStrike" cap="none" dirty="0">
              <a:solidFill>
                <a:srgbClr val="4C4C4C"/>
              </a:solidFill>
              <a:highlight>
                <a:srgbClr val="FFFF00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Source Sans Pro"/>
              <a:buNone/>
            </a:pP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Sugiere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para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usar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configuración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del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trozo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dirty="0"/>
          </a:p>
          <a:p>
            <a:pPr marL="0" marR="0" lvl="0" indent="0" algn="l" rtl="0">
              <a:lnSpc>
                <a:spcPct val="7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Source Sans Pro"/>
              <a:buNone/>
            </a:pP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Comienza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los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trozos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con </a:t>
            </a:r>
            <a:r>
              <a:rPr lang="en-US" sz="1017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```{python}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Las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opciones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del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trozo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</a:t>
            </a:r>
            <a:r>
              <a:rPr lang="en-US" sz="1017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echo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 </a:t>
            </a:r>
            <a:r>
              <a:rPr lang="en-US" sz="1017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include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etc. ,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funcionan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es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esperado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endParaRPr sz="111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Source Sans Pro"/>
              <a:buNone/>
            </a:pP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Usa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acceder  a los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creados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trozos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desde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trozos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R.</a:t>
            </a:r>
            <a:endParaRPr sz="111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110"/>
              <a:buFont typeface="Source Sans Pro"/>
              <a:buNone/>
            </a:pPr>
            <a:endParaRPr sz="111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Source Sans Pro"/>
              <a:buNone/>
            </a:pP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Todos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los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trozos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se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con una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única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sesión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para que se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pueda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acceder  a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todos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los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creados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trozos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sz="111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Source Sans Pro"/>
              <a:buNone/>
            </a:pP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Usa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para acceder a los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objetos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creados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trozos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R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desde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los 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trozos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Python.</a:t>
            </a:r>
            <a:endParaRPr dirty="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10"/>
              <a:buFont typeface="Source Sans Pro"/>
              <a:buNone/>
            </a:pPr>
            <a:endParaRPr sz="111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Source Sans Pro"/>
              <a:buNone/>
            </a:pP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Las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salidas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se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muestran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debajo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9"/>
                  </a:ext>
                </a:extLst>
              </a:rPr>
              <a:t>del</a:t>
            </a:r>
            <a:r>
              <a:rPr lang="en-US" sz="1017" b="0" i="0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dirty="0" err="1">
                <a:latin typeface="Source Sans Pro"/>
                <a:ea typeface="Source Sans Pro"/>
                <a:cs typeface="Source Sans Pro"/>
                <a:sym typeface="Source Sans Pro"/>
              </a:rPr>
              <a:t>trozo</a:t>
            </a:r>
            <a:r>
              <a:rPr lang="en-US" sz="1017" dirty="0"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17" dirty="0" err="1"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17" b="0" i="0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endParaRPr sz="1110" b="1" i="0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Source Sans Pro"/>
              <a:buNone/>
            </a:pP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Incluyendo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los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gráficos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la </a:t>
            </a:r>
            <a:r>
              <a:rPr lang="en-US" sz="1017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librería</a:t>
            </a:r>
            <a:r>
              <a:rPr lang="en-US" sz="1017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matplotlib.</a:t>
            </a:r>
            <a:endParaRPr sz="111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96" name="Google Shape;96;p1"/>
          <p:cNvCxnSpPr/>
          <p:nvPr/>
        </p:nvCxnSpPr>
        <p:spPr>
          <a:xfrm flipH="1">
            <a:off x="2342486" y="2647556"/>
            <a:ext cx="1347006" cy="52680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cxnSp>
        <p:nvCxnSpPr>
          <p:cNvPr id="97" name="Google Shape;97;p1"/>
          <p:cNvCxnSpPr/>
          <p:nvPr/>
        </p:nvCxnSpPr>
        <p:spPr>
          <a:xfrm rot="10800000">
            <a:off x="2439783" y="2120808"/>
            <a:ext cx="1279412" cy="24395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cxnSp>
        <p:nvCxnSpPr>
          <p:cNvPr id="98" name="Google Shape;98;p1"/>
          <p:cNvCxnSpPr/>
          <p:nvPr/>
        </p:nvCxnSpPr>
        <p:spPr>
          <a:xfrm flipH="1">
            <a:off x="2892282" y="3164093"/>
            <a:ext cx="1087865" cy="453284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sp>
        <p:nvSpPr>
          <p:cNvPr id="99" name="Google Shape;99;p1"/>
          <p:cNvSpPr/>
          <p:nvPr/>
        </p:nvSpPr>
        <p:spPr>
          <a:xfrm>
            <a:off x="3919969" y="2941884"/>
            <a:ext cx="544081" cy="286112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00" name="Google Shape;100;p1"/>
          <p:cNvCxnSpPr/>
          <p:nvPr/>
        </p:nvCxnSpPr>
        <p:spPr>
          <a:xfrm flipH="1">
            <a:off x="2892283" y="4108435"/>
            <a:ext cx="1664852" cy="19727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sp>
        <p:nvSpPr>
          <p:cNvPr id="101" name="Google Shape;101;p1"/>
          <p:cNvSpPr/>
          <p:nvPr/>
        </p:nvSpPr>
        <p:spPr>
          <a:xfrm>
            <a:off x="4542269" y="3908846"/>
            <a:ext cx="589416" cy="286111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02" name="Google Shape;102;p1"/>
          <p:cNvCxnSpPr/>
          <p:nvPr/>
        </p:nvCxnSpPr>
        <p:spPr>
          <a:xfrm flipH="1">
            <a:off x="2802106" y="4925831"/>
            <a:ext cx="3459688" cy="486729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sp>
        <p:nvSpPr>
          <p:cNvPr id="103" name="Google Shape;103;p1"/>
          <p:cNvSpPr/>
          <p:nvPr/>
        </p:nvSpPr>
        <p:spPr>
          <a:xfrm>
            <a:off x="6228036" y="4703583"/>
            <a:ext cx="460862" cy="286112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04" name="Google Shape;104;p1"/>
          <p:cNvCxnSpPr/>
          <p:nvPr/>
        </p:nvCxnSpPr>
        <p:spPr>
          <a:xfrm flipH="1">
            <a:off x="2167106" y="5697278"/>
            <a:ext cx="2663513" cy="15505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cxnSp>
        <p:nvCxnSpPr>
          <p:cNvPr id="105" name="Google Shape;105;p1"/>
          <p:cNvCxnSpPr/>
          <p:nvPr/>
        </p:nvCxnSpPr>
        <p:spPr>
          <a:xfrm flipH="1">
            <a:off x="9487505" y="2568353"/>
            <a:ext cx="1247052" cy="155058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sp>
        <p:nvSpPr>
          <p:cNvPr id="106" name="Google Shape;106;p1"/>
          <p:cNvSpPr/>
          <p:nvPr/>
        </p:nvSpPr>
        <p:spPr>
          <a:xfrm>
            <a:off x="8066020" y="2997019"/>
            <a:ext cx="460862" cy="239317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07" name="Google Shape;107;p1"/>
          <p:cNvCxnSpPr/>
          <p:nvPr/>
        </p:nvCxnSpPr>
        <p:spPr>
          <a:xfrm flipH="1">
            <a:off x="8462592" y="2737105"/>
            <a:ext cx="2245226" cy="282166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cxnSp>
        <p:nvCxnSpPr>
          <p:cNvPr id="108" name="Google Shape;108;p1"/>
          <p:cNvCxnSpPr/>
          <p:nvPr/>
        </p:nvCxnSpPr>
        <p:spPr>
          <a:xfrm rot="10800000">
            <a:off x="8860426" y="3996558"/>
            <a:ext cx="1855177" cy="1456946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cxnSp>
        <p:nvCxnSpPr>
          <p:cNvPr id="109" name="Google Shape;109;p1"/>
          <p:cNvCxnSpPr/>
          <p:nvPr/>
        </p:nvCxnSpPr>
        <p:spPr>
          <a:xfrm rot="10800000">
            <a:off x="8558969" y="4742540"/>
            <a:ext cx="2156635" cy="2393714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sp>
        <p:nvSpPr>
          <p:cNvPr id="110" name="Google Shape;110;p1"/>
          <p:cNvSpPr/>
          <p:nvPr/>
        </p:nvSpPr>
        <p:spPr>
          <a:xfrm>
            <a:off x="7719186" y="4714101"/>
            <a:ext cx="460862" cy="286111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11" name="Google Shape;111;p1"/>
          <p:cNvCxnSpPr/>
          <p:nvPr/>
        </p:nvCxnSpPr>
        <p:spPr>
          <a:xfrm rot="10800000">
            <a:off x="8095093" y="4989331"/>
            <a:ext cx="2513304" cy="4426578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cxnSp>
        <p:nvCxnSpPr>
          <p:cNvPr id="112" name="Google Shape;112;p1"/>
          <p:cNvCxnSpPr/>
          <p:nvPr/>
        </p:nvCxnSpPr>
        <p:spPr>
          <a:xfrm rot="10800000">
            <a:off x="3715615" y="2250513"/>
            <a:ext cx="1" cy="27150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sp>
        <p:nvSpPr>
          <p:cNvPr id="113" name="Google Shape;113;p1"/>
          <p:cNvSpPr/>
          <p:nvPr/>
        </p:nvSpPr>
        <p:spPr>
          <a:xfrm>
            <a:off x="3704004" y="4748719"/>
            <a:ext cx="287959" cy="216875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14" name="Google Shape;114;p1"/>
          <p:cNvCxnSpPr/>
          <p:nvPr/>
        </p:nvCxnSpPr>
        <p:spPr>
          <a:xfrm flipH="1">
            <a:off x="2866883" y="4862020"/>
            <a:ext cx="838241" cy="10160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pic>
        <p:nvPicPr>
          <p:cNvPr id="115" name="Google Shape;115;p1" descr="reticulate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2287758" y="217925"/>
            <a:ext cx="1358901" cy="1575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" descr="Screen Shot 2019-04-24 at 3.02.04 P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894" y="1950448"/>
            <a:ext cx="6502401" cy="433003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76200" dist="63500" dir="5400000" rotWithShape="0">
              <a:srgbClr val="000000">
                <a:alpha val="49803"/>
              </a:srgbClr>
            </a:outerShdw>
          </a:effectLst>
        </p:spPr>
      </p:pic>
      <p:sp>
        <p:nvSpPr>
          <p:cNvPr id="121" name="Google Shape;121;p2"/>
          <p:cNvSpPr/>
          <p:nvPr/>
        </p:nvSpPr>
        <p:spPr>
          <a:xfrm>
            <a:off x="7107555" y="5249719"/>
            <a:ext cx="3206459" cy="5087624"/>
          </a:xfrm>
          <a:prstGeom prst="rect">
            <a:avLst/>
          </a:prstGeom>
          <a:solidFill>
            <a:srgbClr val="C1922C">
              <a:alpha val="14509"/>
            </a:srgbClr>
          </a:solidFill>
          <a:ln>
            <a:noFill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7114066" y="3515407"/>
            <a:ext cx="3206459" cy="1603762"/>
          </a:xfrm>
          <a:prstGeom prst="rect">
            <a:avLst/>
          </a:prstGeom>
          <a:solidFill>
            <a:srgbClr val="C1922C">
              <a:alpha val="14509"/>
            </a:srgbClr>
          </a:solidFill>
          <a:ln>
            <a:noFill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3" name="Google Shape;123;p2"/>
          <p:cNvSpPr/>
          <p:nvPr/>
        </p:nvSpPr>
        <p:spPr>
          <a:xfrm>
            <a:off x="10457573" y="3516558"/>
            <a:ext cx="3193759" cy="6814825"/>
          </a:xfrm>
          <a:prstGeom prst="rect">
            <a:avLst/>
          </a:prstGeom>
          <a:solidFill>
            <a:srgbClr val="C1922C">
              <a:alpha val="14509"/>
            </a:srgbClr>
          </a:solidFill>
          <a:ln>
            <a:noFill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24" name="Google Shape;124;p2" descr="Screen Shot 2019-04-18 at 10.00.31 AM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30826" y="-12245"/>
            <a:ext cx="5855262" cy="184591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117388" y="1735287"/>
            <a:ext cx="6533858" cy="1674971"/>
          </a:xfrm>
          <a:prstGeom prst="rect">
            <a:avLst/>
          </a:prstGeom>
          <a:solidFill>
            <a:srgbClr val="C1922C">
              <a:alpha val="14509"/>
            </a:srgbClr>
          </a:solidFill>
          <a:ln>
            <a:noFill/>
          </a:ln>
        </p:spPr>
        <p:txBody>
          <a:bodyPr spcFirstLastPara="1" wrap="square" lIns="54550" tIns="54550" rIns="54550" bIns="5455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6" name="Google Shape;126;p2"/>
          <p:cNvSpPr txBox="1"/>
          <p:nvPr/>
        </p:nvSpPr>
        <p:spPr>
          <a:xfrm>
            <a:off x="10458005" y="2141605"/>
            <a:ext cx="3188654" cy="105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381000" marR="0" lvl="0" indent="-127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virtualenv_list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0"/>
                  </a:ext>
                </a:extLst>
              </a:rPr>
              <a:t>Devuelve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listado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todos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los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entornos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virtuales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disponibles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virtualenv_root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virtualenv_list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508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conda_list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"auto")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1"/>
                  </a:ext>
                </a:extLst>
              </a:rPr>
              <a:t>Devuelve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1"/>
                  </a:ext>
                </a:extLst>
              </a:rPr>
              <a:t> 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listado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todos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los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disponibles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conda_binary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y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conda_version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conda_list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endParaRPr dirty="0"/>
          </a:p>
        </p:txBody>
      </p:sp>
      <p:cxnSp>
        <p:nvCxnSpPr>
          <p:cNvPr id="127" name="Google Shape;127;p2"/>
          <p:cNvCxnSpPr/>
          <p:nvPr/>
        </p:nvCxnSpPr>
        <p:spPr>
          <a:xfrm>
            <a:off x="319232" y="723900"/>
            <a:ext cx="6505623" cy="0"/>
          </a:xfrm>
          <a:prstGeom prst="straightConnector1">
            <a:avLst/>
          </a:prstGeom>
          <a:noFill/>
          <a:ln w="9525" cap="flat" cmpd="sng">
            <a:solidFill>
              <a:srgbClr val="767C8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28" name="Google Shape;128;p2"/>
          <p:cNvSpPr txBox="1"/>
          <p:nvPr/>
        </p:nvSpPr>
        <p:spPr>
          <a:xfrm>
            <a:off x="7131122" y="1174939"/>
            <a:ext cx="4742765" cy="692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07E2C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Reticulate se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une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a una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instancia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local de Python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cuando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se llama por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primera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vez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</a:t>
            </a:r>
            <a:r>
              <a:rPr lang="en-US" sz="1100" b="1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directa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implícitamente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desde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una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sesión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R. Para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controlar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proceso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buscar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crear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instancia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que se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desee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Luego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sugerir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 </a:t>
            </a:r>
            <a:r>
              <a:rPr lang="en-US" sz="1100" b="0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instancia</a:t>
            </a:r>
            <a:r>
              <a:rPr lang="en-US" sz="1100" b="0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  reticulate. </a:t>
            </a:r>
            <a:r>
              <a:rPr lang="en-US" sz="1100" b="1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Reiniciar</a:t>
            </a:r>
            <a:r>
              <a:rPr lang="en-US" sz="1100" b="1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R para </a:t>
            </a:r>
            <a:r>
              <a:rPr lang="en-US" sz="1100" b="1" i="0" u="none" strike="noStrike" cap="none" dirty="0" err="1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desvincular</a:t>
            </a:r>
            <a:r>
              <a:rPr lang="en-US" sz="1100" b="1" i="0" u="none" strike="noStrike" cap="none" dirty="0">
                <a:solidFill>
                  <a:srgbClr val="B07E2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9" name="Google Shape;129;p2"/>
          <p:cNvSpPr txBox="1"/>
          <p:nvPr/>
        </p:nvSpPr>
        <p:spPr>
          <a:xfrm>
            <a:off x="2353572" y="10340910"/>
            <a:ext cx="11322666" cy="248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550" tIns="54550" rIns="54550" bIns="54550" anchor="ctr" anchorCtr="0">
            <a:sp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Source Sans Pro"/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RStudio® is a trademark of RStudio, Inc.  •  </a:t>
            </a:r>
            <a:r>
              <a:rPr lang="en-US" sz="900" b="0" i="0" u="sng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CC BY SA</a:t>
            </a:r>
            <a:r>
              <a:rPr lang="en-US" sz="9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RStudio •  </a:t>
            </a:r>
            <a:r>
              <a:rPr lang="en-US" sz="900" b="0" i="0" u="sng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6"/>
              </a:rPr>
              <a:t>info@rstudio.com</a:t>
            </a:r>
            <a:r>
              <a:rPr lang="en-US" sz="9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•  844-448-1212 • </a:t>
            </a:r>
            <a:r>
              <a:rPr lang="en-US" sz="900" b="0" i="0" u="sng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7"/>
              </a:rPr>
              <a:t>rstudio.com</a:t>
            </a:r>
            <a:r>
              <a:rPr lang="en-US" sz="9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•  Learn more at </a:t>
            </a:r>
            <a:r>
              <a:rPr lang="en-US" sz="900" b="1" i="0" u="sng" strike="noStrike" cap="none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8"/>
              </a:rPr>
              <a:t>rstudio.github.io/reticulate/</a:t>
            </a:r>
            <a:r>
              <a:rPr lang="en-US" sz="9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• reticulate  1.12.0 •   Updated: 2019-04</a:t>
            </a:r>
            <a:endParaRPr/>
          </a:p>
        </p:txBody>
      </p:sp>
      <p:sp>
        <p:nvSpPr>
          <p:cNvPr id="130" name="Google Shape;130;p2"/>
          <p:cNvSpPr txBox="1"/>
          <p:nvPr/>
        </p:nvSpPr>
        <p:spPr>
          <a:xfrm>
            <a:off x="10551042" y="3577042"/>
            <a:ext cx="2446182" cy="32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54F25"/>
              </a:buClr>
              <a:buSzPts val="2400"/>
              <a:buFont typeface="Source Sans Pro"/>
              <a:buNone/>
            </a:pPr>
            <a:r>
              <a:rPr lang="en-US" sz="2400" b="0" i="0" u="none" strike="noStrike" cap="none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Sugerir un entorno</a:t>
            </a:r>
            <a:endParaRPr sz="24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1" name="Google Shape;131;p2"/>
          <p:cNvSpPr txBox="1"/>
          <p:nvPr/>
        </p:nvSpPr>
        <p:spPr>
          <a:xfrm>
            <a:off x="7210070" y="1760942"/>
            <a:ext cx="2353208" cy="32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54F25"/>
              </a:buClr>
              <a:buSzPts val="2400"/>
              <a:buFont typeface="Source Sans Pro"/>
              <a:buNone/>
            </a:pPr>
            <a:r>
              <a:rPr lang="en-US" sz="2400" b="0" i="0" u="none" strike="noStrike" cap="none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Encontrar Python</a:t>
            </a:r>
            <a:endParaRPr/>
          </a:p>
        </p:txBody>
      </p:sp>
      <p:sp>
        <p:nvSpPr>
          <p:cNvPr id="132" name="Google Shape;132;p2"/>
          <p:cNvSpPr txBox="1"/>
          <p:nvPr/>
        </p:nvSpPr>
        <p:spPr>
          <a:xfrm>
            <a:off x="7120933" y="789205"/>
            <a:ext cx="2762014" cy="34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54F25"/>
              </a:buClr>
              <a:buSzPts val="2500"/>
              <a:buFont typeface="Source Sans Pro"/>
              <a:buNone/>
            </a:pPr>
            <a:r>
              <a:rPr lang="en-US" sz="2500" b="0" i="0" u="none" strike="noStrike" cap="none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Configurar Python</a:t>
            </a:r>
            <a:endParaRPr/>
          </a:p>
        </p:txBody>
      </p:sp>
      <p:sp>
        <p:nvSpPr>
          <p:cNvPr id="133" name="Google Shape;133;p2"/>
          <p:cNvSpPr txBox="1"/>
          <p:nvPr/>
        </p:nvSpPr>
        <p:spPr>
          <a:xfrm>
            <a:off x="10568075" y="3946150"/>
            <a:ext cx="29685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elegir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instancia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para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enlazar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reticulate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escanea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instancias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computadora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orden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deteniéndose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 primer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instancia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que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contenga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al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2"/>
                  </a:ext>
                </a:extLst>
              </a:rPr>
              <a:t>módulo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2"/>
                  </a:ext>
                </a:extLst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llamado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por import()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4" name="Google Shape;134;p2"/>
          <p:cNvSpPr txBox="1"/>
          <p:nvPr/>
        </p:nvSpPr>
        <p:spPr>
          <a:xfrm>
            <a:off x="7167388" y="3953561"/>
            <a:ext cx="3006515" cy="1056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381000" marR="0" lvl="0" indent="-127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virtualenv_create</a:t>
            </a:r>
            <a:r>
              <a:rPr lang="en-US"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(envname) Crea un nuevo entorno virtual. </a:t>
            </a:r>
            <a:r>
              <a:rPr lang="en-US" sz="1100" b="0" i="1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virtualenv_create("r-pandas")</a:t>
            </a:r>
            <a:endParaRPr/>
          </a:p>
          <a:p>
            <a:pPr marL="381000" marR="0" lvl="0" indent="-1270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conda_create</a:t>
            </a:r>
            <a:r>
              <a:rPr lang="en-US"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(envname, packages = NULL, conda = "auto") Crea un nuevo entorno Conda . </a:t>
            </a:r>
            <a:r>
              <a:rPr lang="en-US" sz="1100" b="0" i="1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conda_create("r-pandas", packages = "pandas")</a:t>
            </a:r>
            <a:endParaRPr/>
          </a:p>
        </p:txBody>
      </p:sp>
      <p:sp>
        <p:nvSpPr>
          <p:cNvPr id="135" name="Google Shape;135;p2"/>
          <p:cNvSpPr txBox="1"/>
          <p:nvPr/>
        </p:nvSpPr>
        <p:spPr>
          <a:xfrm>
            <a:off x="7171055" y="6385215"/>
            <a:ext cx="2999181" cy="395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381000" marR="0" lvl="0" indent="-127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py_install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(packages,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envname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"r-reticulate", method = c("auto", "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virtualenv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", "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"),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"auto", ...)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Instala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paquetes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nombrado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"r-reticulate".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py_install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("pandas")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5400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virtualenv_install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envname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packages,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ignore_installed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FALSE)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Instala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paquete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dentro de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virtual.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virtualenv_install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("r-pandas", packages = "pandas")</a:t>
            </a:r>
            <a:endParaRPr dirty="0"/>
          </a:p>
          <a:p>
            <a:pPr marL="381000" marR="0" lvl="0" indent="-1270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virtualenv_remove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envname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packages = NULL, confirm = interactive())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Remueve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paquetes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individuales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virtual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entero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.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virtualenv_remove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("r-pandas", packages = "pandas")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508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conda_install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envname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packages, forge = TRUE, pip = FALSE,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pip_ignore_installed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TRUE,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"auto")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Instala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paquete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dentro de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conda_install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 "r-pandas", packages = "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plotly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")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508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conda_remove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envname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packages = NULL,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"auto")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Remueve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paquetes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individuales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entero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conda_remove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("r-pandas", packages = "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plotly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")</a:t>
            </a:r>
            <a:endParaRPr dirty="0"/>
          </a:p>
        </p:txBody>
      </p:sp>
      <p:sp>
        <p:nvSpPr>
          <p:cNvPr id="136" name="Google Shape;136;p2"/>
          <p:cNvSpPr txBox="1"/>
          <p:nvPr/>
        </p:nvSpPr>
        <p:spPr>
          <a:xfrm>
            <a:off x="7131122" y="3577042"/>
            <a:ext cx="3327834" cy="34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54F25"/>
              </a:buClr>
              <a:buSzPts val="2400"/>
              <a:buFont typeface="Source Sans Pro"/>
              <a:buNone/>
            </a:pPr>
            <a:r>
              <a:rPr lang="en-US" sz="2400" b="0" i="0" u="none" strike="noStrike" cap="none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Crear un entorno Python</a:t>
            </a:r>
            <a:endParaRPr/>
          </a:p>
        </p:txBody>
      </p:sp>
      <p:sp>
        <p:nvSpPr>
          <p:cNvPr id="137" name="Google Shape;137;p2"/>
          <p:cNvSpPr txBox="1"/>
          <p:nvPr/>
        </p:nvSpPr>
        <p:spPr>
          <a:xfrm>
            <a:off x="7235631" y="5733787"/>
            <a:ext cx="2950306" cy="692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Instale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paquetes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con R (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debajo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 o el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3"/>
                  </a:ext>
                </a:extLst>
              </a:rPr>
              <a:t>shell:</a:t>
            </a:r>
            <a:endParaRPr dirty="0"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pip install SciPy</a:t>
            </a:r>
            <a:endParaRPr dirty="0"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1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install SciPy</a:t>
            </a:r>
            <a:endParaRPr dirty="0"/>
          </a:p>
        </p:txBody>
      </p:sp>
      <p:pic>
        <p:nvPicPr>
          <p:cNvPr id="138" name="Google Shape;138;p2" descr="Image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38823" y="9978474"/>
            <a:ext cx="1754521" cy="6164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Google Shape;139;p2"/>
          <p:cNvCxnSpPr/>
          <p:nvPr/>
        </p:nvCxnSpPr>
        <p:spPr>
          <a:xfrm>
            <a:off x="2354308" y="10337513"/>
            <a:ext cx="11321194" cy="1"/>
          </a:xfrm>
          <a:prstGeom prst="straightConnector1">
            <a:avLst/>
          </a:prstGeom>
          <a:noFill/>
          <a:ln w="12700" cap="flat" cmpd="sng">
            <a:solidFill>
              <a:srgbClr val="E4E4E3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40" name="Google Shape;140;p2"/>
          <p:cNvSpPr txBox="1"/>
          <p:nvPr/>
        </p:nvSpPr>
        <p:spPr>
          <a:xfrm>
            <a:off x="316389" y="769785"/>
            <a:ext cx="1899559" cy="34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54F25"/>
              </a:buClr>
              <a:buSzPts val="2500"/>
              <a:buFont typeface="Source Sans Pro"/>
              <a:buNone/>
            </a:pPr>
            <a:r>
              <a:rPr lang="en-US" sz="2500" b="0" i="0" u="none" strike="noStrike" cap="none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Python en IDE</a:t>
            </a:r>
            <a:endParaRPr/>
          </a:p>
        </p:txBody>
      </p:sp>
      <p:sp>
        <p:nvSpPr>
          <p:cNvPr id="141" name="Google Shape;141;p2"/>
          <p:cNvSpPr txBox="1"/>
          <p:nvPr/>
        </p:nvSpPr>
        <p:spPr>
          <a:xfrm>
            <a:off x="2706170" y="927715"/>
            <a:ext cx="3311341" cy="23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Requiere reticulate y RStudio v1.2 o mayor.</a:t>
            </a:r>
            <a:endParaRPr/>
          </a:p>
        </p:txBody>
      </p:sp>
      <p:sp>
        <p:nvSpPr>
          <p:cNvPr id="142" name="Google Shape;142;p2"/>
          <p:cNvSpPr txBox="1"/>
          <p:nvPr/>
        </p:nvSpPr>
        <p:spPr>
          <a:xfrm>
            <a:off x="6074637" y="1174839"/>
            <a:ext cx="847877" cy="705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Source Sans Pro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Los gráficos de </a:t>
            </a:r>
            <a:r>
              <a:rPr lang="en-US" sz="1050" b="0" i="1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matplotlib</a:t>
            </a:r>
            <a:r>
              <a:rPr lang="en-US" sz="105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se muestran en el panel de gráficos.</a:t>
            </a:r>
            <a:endParaRPr sz="1050" b="0" i="0" u="none" strike="noStrike" cap="non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3" name="Google Shape;143;p2"/>
          <p:cNvSpPr txBox="1"/>
          <p:nvPr/>
        </p:nvSpPr>
        <p:spPr>
          <a:xfrm>
            <a:off x="3772902" y="1163873"/>
            <a:ext cx="1058653" cy="616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Source Sans Pro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 línea a línea un código de Python con </a:t>
            </a:r>
            <a:r>
              <a:rPr lang="en-US" sz="1050" b="0" i="0" u="none" strike="noStrike" cap="none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Cmd +  Enter</a:t>
            </a:r>
            <a:r>
              <a:rPr lang="en-US" sz="105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(</a:t>
            </a:r>
            <a:r>
              <a:rPr lang="en-US" sz="1050" b="0" i="0" u="none" strike="noStrike" cap="none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Ctrl + Enter</a:t>
            </a:r>
            <a:r>
              <a:rPr lang="en-US" sz="105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</a:t>
            </a:r>
            <a:endParaRPr/>
          </a:p>
        </p:txBody>
      </p:sp>
      <p:sp>
        <p:nvSpPr>
          <p:cNvPr id="144" name="Google Shape;144;p2"/>
          <p:cNvSpPr txBox="1"/>
          <p:nvPr/>
        </p:nvSpPr>
        <p:spPr>
          <a:xfrm>
            <a:off x="3151065" y="1174839"/>
            <a:ext cx="576697" cy="573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Source Sans Pro"/>
              <a:buNone/>
            </a:pP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Fuente de </a:t>
            </a:r>
            <a:r>
              <a:rPr lang="en-US" sz="1050" dirty="0"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4"/>
                  </a:ext>
                </a:extLst>
              </a:rPr>
              <a:t>scripts 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 Python</a:t>
            </a:r>
            <a:endParaRPr dirty="0"/>
          </a:p>
        </p:txBody>
      </p:sp>
      <p:sp>
        <p:nvSpPr>
          <p:cNvPr id="145" name="Google Shape;145;p2"/>
          <p:cNvSpPr txBox="1"/>
          <p:nvPr/>
        </p:nvSpPr>
        <p:spPr>
          <a:xfrm>
            <a:off x="313325" y="1177399"/>
            <a:ext cx="1016404" cy="61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Source Sans Pro"/>
              <a:buNone/>
            </a:pP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Resaltado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sintaxis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scripts y </a:t>
            </a: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trozos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</a:t>
            </a:r>
            <a:endParaRPr sz="1050" b="0" i="0" u="none" strike="noStrike" cap="non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6" name="Google Shape;146;p2"/>
          <p:cNvSpPr txBox="1"/>
          <p:nvPr/>
        </p:nvSpPr>
        <p:spPr>
          <a:xfrm>
            <a:off x="4876695" y="1166293"/>
            <a:ext cx="1121703" cy="860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Source Sans Pro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Presione </a:t>
            </a:r>
            <a:r>
              <a:rPr lang="en-US" sz="1050" b="0" i="0" u="none" strike="noStrike" cap="none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F1</a:t>
            </a:r>
            <a:r>
              <a:rPr lang="en-US" sz="105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sobre un símbolo de Python para mostrar la ayuda para ese símbolo..</a:t>
            </a:r>
            <a:endParaRPr/>
          </a:p>
        </p:txBody>
      </p:sp>
      <p:sp>
        <p:nvSpPr>
          <p:cNvPr id="147" name="Google Shape;147;p2"/>
          <p:cNvSpPr txBox="1"/>
          <p:nvPr/>
        </p:nvSpPr>
        <p:spPr>
          <a:xfrm>
            <a:off x="1382076" y="1174839"/>
            <a:ext cx="1653742" cy="616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Source Sans Pro"/>
              <a:buNone/>
            </a:pP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5"/>
                  </a:ext>
                </a:extLst>
              </a:rPr>
              <a:t>abulaciones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5"/>
                  </a:ext>
                </a:extLst>
              </a:rPr>
              <a:t> para </a:t>
            </a: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5"/>
                  </a:ext>
                </a:extLst>
              </a:rPr>
              <a:t>completar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5"/>
                  </a:ext>
                </a:extLst>
              </a:rPr>
              <a:t> </a:t>
            </a: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5"/>
                  </a:ext>
                </a:extLst>
              </a:rPr>
              <a:t>funciones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5"/>
                  </a:ext>
                </a:extLst>
              </a:rPr>
              <a:t> y </a:t>
            </a: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5"/>
                  </a:ext>
                </a:extLst>
              </a:rPr>
              <a:t>objetos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5"/>
                  </a:ext>
                </a:extLst>
              </a:rPr>
              <a:t> de Python 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(y </a:t>
            </a: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módulos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</a:t>
            </a: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importados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5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05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scripts de  R)</a:t>
            </a:r>
            <a:endParaRPr dirty="0"/>
          </a:p>
        </p:txBody>
      </p:sp>
      <p:cxnSp>
        <p:nvCxnSpPr>
          <p:cNvPr id="148" name="Google Shape;148;p2"/>
          <p:cNvCxnSpPr/>
          <p:nvPr/>
        </p:nvCxnSpPr>
        <p:spPr>
          <a:xfrm>
            <a:off x="7115337" y="723900"/>
            <a:ext cx="4239786" cy="0"/>
          </a:xfrm>
          <a:prstGeom prst="straightConnector1">
            <a:avLst/>
          </a:prstGeom>
          <a:noFill/>
          <a:ln w="9525" cap="flat" cmpd="sng">
            <a:solidFill>
              <a:srgbClr val="767C85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149" name="Google Shape;149;p2"/>
          <p:cNvCxnSpPr/>
          <p:nvPr/>
        </p:nvCxnSpPr>
        <p:spPr>
          <a:xfrm>
            <a:off x="320653" y="6836788"/>
            <a:ext cx="2670138" cy="1"/>
          </a:xfrm>
          <a:prstGeom prst="straightConnector1">
            <a:avLst/>
          </a:prstGeom>
          <a:noFill/>
          <a:ln w="9525" cap="flat" cmpd="sng">
            <a:solidFill>
              <a:srgbClr val="767C8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50" name="Google Shape;150;p2"/>
          <p:cNvSpPr txBox="1"/>
          <p:nvPr/>
        </p:nvSpPr>
        <p:spPr>
          <a:xfrm>
            <a:off x="317810" y="6824088"/>
            <a:ext cx="1737361" cy="431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54F25"/>
              </a:buClr>
              <a:buSzPts val="2500"/>
              <a:buFont typeface="Source Sans Pro"/>
              <a:buNone/>
            </a:pPr>
            <a:r>
              <a:rPr lang="en-US" sz="2500" b="0" i="0" u="none" strike="noStrike" cap="none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Python REPL</a:t>
            </a:r>
            <a:endParaRPr/>
          </a:p>
        </p:txBody>
      </p:sp>
      <p:sp>
        <p:nvSpPr>
          <p:cNvPr id="151" name="Google Shape;151;p2"/>
          <p:cNvSpPr txBox="1"/>
          <p:nvPr/>
        </p:nvSpPr>
        <p:spPr>
          <a:xfrm>
            <a:off x="7207322" y="5308746"/>
            <a:ext cx="2327560" cy="32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12700" rIns="12700" bIns="12700" anchor="ctr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54F25"/>
              </a:buClr>
              <a:buSzPts val="2400"/>
              <a:buFont typeface="Source Sans Pro"/>
              <a:buNone/>
            </a:pPr>
            <a:r>
              <a:rPr lang="en-US" sz="2400" b="0" i="0" u="none" strike="noStrike" cap="none">
                <a:solidFill>
                  <a:srgbClr val="654F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Instalar  paquetes</a:t>
            </a:r>
            <a:endParaRPr sz="2400" b="1" i="0" u="none" strike="noStrike" cap="none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2" name="Google Shape;152;p2"/>
          <p:cNvSpPr txBox="1"/>
          <p:nvPr/>
        </p:nvSpPr>
        <p:spPr>
          <a:xfrm>
            <a:off x="7178505" y="2140720"/>
            <a:ext cx="3247891" cy="1271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381000" marR="0" lvl="0" indent="-127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py_discover_config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Devuelve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todas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6"/>
                  </a:ext>
                </a:extLst>
              </a:rPr>
              <a:t>versiones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detectadas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Use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py_config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chequear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dirty="0"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7"/>
                  </a:ext>
                </a:extLst>
              </a:rPr>
              <a:t>que </a:t>
            </a:r>
            <a:r>
              <a:rPr lang="en-US" sz="1100" dirty="0" err="1"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7"/>
                  </a:ext>
                </a:extLst>
              </a:rPr>
              <a:t>versión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ha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sido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8"/>
                  </a:ext>
                </a:extLst>
              </a:rPr>
              <a:t>cargada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py_config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endParaRPr dirty="0"/>
          </a:p>
          <a:p>
            <a:pPr marL="381000" marR="0" lvl="0" indent="-50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py_available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(initialize = FALSE)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Chequear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Python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disponible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sistema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También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py_module_available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py_numpy_module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py_available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endParaRPr dirty="0"/>
          </a:p>
        </p:txBody>
      </p:sp>
      <p:cxnSp>
        <p:nvCxnSpPr>
          <p:cNvPr id="153" name="Google Shape;153;p2"/>
          <p:cNvCxnSpPr/>
          <p:nvPr/>
        </p:nvCxnSpPr>
        <p:spPr>
          <a:xfrm rot="10800000" flipH="1">
            <a:off x="5540380" y="1688817"/>
            <a:ext cx="977308" cy="3193698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pic>
        <p:nvPicPr>
          <p:cNvPr id="154" name="Google Shape;154;p2" descr="Screen Shot 2019-04-24 at 3.07.57 PM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721593" y="3149581"/>
            <a:ext cx="129671" cy="160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" descr="Screen Shot 2019-04-24 at 3.06.42 PM.png"/>
          <p:cNvPicPr preferRelativeResize="0"/>
          <p:nvPr/>
        </p:nvPicPr>
        <p:blipFill rotWithShape="1">
          <a:blip r:embed="rId11">
            <a:alphaModFix/>
          </a:blip>
          <a:srcRect l="472" t="1693" r="472" b="1694"/>
          <a:stretch/>
        </p:blipFill>
        <p:spPr>
          <a:xfrm>
            <a:off x="2784441" y="3304951"/>
            <a:ext cx="833557" cy="454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2"/>
          <p:cNvCxnSpPr/>
          <p:nvPr/>
        </p:nvCxnSpPr>
        <p:spPr>
          <a:xfrm rot="10800000">
            <a:off x="752719" y="1815817"/>
            <a:ext cx="556540" cy="71995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cxnSp>
        <p:nvCxnSpPr>
          <p:cNvPr id="157" name="Google Shape;157;p2"/>
          <p:cNvCxnSpPr/>
          <p:nvPr/>
        </p:nvCxnSpPr>
        <p:spPr>
          <a:xfrm rot="10800000">
            <a:off x="2269104" y="1834556"/>
            <a:ext cx="685209" cy="146784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cxnSp>
        <p:nvCxnSpPr>
          <p:cNvPr id="158" name="Google Shape;158;p2"/>
          <p:cNvCxnSpPr/>
          <p:nvPr/>
        </p:nvCxnSpPr>
        <p:spPr>
          <a:xfrm rot="10800000">
            <a:off x="3261817" y="1688817"/>
            <a:ext cx="107287" cy="67903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cxnSp>
        <p:nvCxnSpPr>
          <p:cNvPr id="159" name="Google Shape;159;p2"/>
          <p:cNvCxnSpPr/>
          <p:nvPr/>
        </p:nvCxnSpPr>
        <p:spPr>
          <a:xfrm rot="10800000" flipH="1">
            <a:off x="5144595" y="1909512"/>
            <a:ext cx="118919" cy="846956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sp>
        <p:nvSpPr>
          <p:cNvPr id="160" name="Google Shape;160;p2"/>
          <p:cNvSpPr txBox="1"/>
          <p:nvPr/>
        </p:nvSpPr>
        <p:spPr>
          <a:xfrm>
            <a:off x="316189" y="7262130"/>
            <a:ext cx="2679066" cy="3286432"/>
          </a:xfrm>
          <a:prstGeom prst="rect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El REPL (Read, Eval, Print Loop) es una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línea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comando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donde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se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puede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 y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ver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los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resultados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90500" marR="0" lvl="0" indent="-1905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AutoNum type="arabicPeriod"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Abrir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consola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con </a:t>
            </a:r>
            <a:r>
              <a:rPr lang="en-US" sz="1100" b="1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repl_python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(),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 o </a:t>
            </a:r>
            <a:r>
              <a:rPr lang="en-US" sz="1100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ejecutar</a:t>
            </a:r>
            <a:r>
              <a:rPr lang="en-US" sz="1100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 el </a:t>
            </a:r>
            <a:r>
              <a:rPr lang="en-US" sz="1100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siguiente</a:t>
            </a:r>
            <a:r>
              <a:rPr lang="en-US" sz="1100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código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en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 el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script de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Python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29"/>
                  </a:ext>
                </a:extLst>
              </a:rPr>
              <a:t>: </a:t>
            </a:r>
            <a:r>
              <a:rPr lang="en-US" sz="1100" b="1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Cmd</a:t>
            </a:r>
            <a:r>
              <a:rPr lang="en-US" sz="1100" b="1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+ Enter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(</a:t>
            </a:r>
            <a:r>
              <a:rPr lang="en-US" sz="1100" b="1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Ctrl + Enter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).</a:t>
            </a:r>
            <a:endParaRPr dirty="0"/>
          </a:p>
          <a:p>
            <a:pPr marL="381000" marR="0" lvl="0" indent="-1270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repl_python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(module = NULL, quiet =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getOption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reticulate.repl.quiet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", default = FALSE)) 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0"/>
                  </a:ext>
                </a:extLst>
              </a:rPr>
              <a:t>Lanza una REPL de Python.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1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exit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cerrar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repl_python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</a:t>
            </a:r>
            <a:endParaRPr dirty="0"/>
          </a:p>
          <a:p>
            <a:pPr marL="228600" marR="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AutoNum type="arabicPeriod" startAt="2"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1"/>
                  </a:ext>
                </a:extLst>
              </a:rPr>
              <a:t>Escriba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1"/>
                  </a:ext>
                </a:extLst>
              </a:rPr>
              <a:t> commandos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1"/>
                  </a:ext>
                </a:extLst>
              </a:rPr>
              <a:t>en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1"/>
                  </a:ext>
                </a:extLst>
              </a:rPr>
              <a:t> el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1"/>
                  </a:ext>
                </a:extLst>
              </a:rPr>
              <a:t>indicador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1"/>
                  </a:ext>
                </a:extLst>
              </a:rPr>
              <a:t>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2"/>
                  </a:ext>
                </a:extLst>
              </a:rPr>
              <a:t>&gt;&gt;&gt;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3"/>
                  </a:ext>
                </a:extLst>
              </a:rPr>
              <a:t> prompt</a:t>
            </a:r>
            <a:endParaRPr dirty="0"/>
          </a:p>
          <a:p>
            <a:pPr marL="228600" marR="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AutoNum type="arabicPeriod" startAt="2"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Presionar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Enter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ejecutar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código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28600" marR="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AutoNum type="arabicPeriod" startAt="2"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Tipear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exit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para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cerrar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y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regresar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 la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consola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R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61" name="Google Shape;161;p2" descr="Screen Shot 2019-04-24 at 3.35.32 PM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3145021" y="6830041"/>
            <a:ext cx="3669274" cy="3359657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76200" dist="63500" dir="5400000" rotWithShape="0">
              <a:srgbClr val="000000">
                <a:alpha val="49803"/>
              </a:srgbClr>
            </a:outerShdw>
          </a:effectLst>
        </p:spPr>
      </p:pic>
      <p:cxnSp>
        <p:nvCxnSpPr>
          <p:cNvPr id="162" name="Google Shape;162;p2"/>
          <p:cNvCxnSpPr/>
          <p:nvPr/>
        </p:nvCxnSpPr>
        <p:spPr>
          <a:xfrm rot="10800000" flipH="1">
            <a:off x="850756" y="5964965"/>
            <a:ext cx="239669" cy="47945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Dot"/>
            <a:round/>
            <a:headEnd type="none" w="sm" len="sm"/>
            <a:tailEnd type="none" w="sm" len="sm"/>
          </a:ln>
        </p:spPr>
      </p:cxnSp>
      <p:sp>
        <p:nvSpPr>
          <p:cNvPr id="163" name="Google Shape;163;p2"/>
          <p:cNvSpPr txBox="1"/>
          <p:nvPr/>
        </p:nvSpPr>
        <p:spPr>
          <a:xfrm>
            <a:off x="473457" y="6350346"/>
            <a:ext cx="6318017" cy="45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 REPL de Python se abre en la consola cuando se ejecuta el código  de Python con combinaciones de teclas. Tipear  </a:t>
            </a:r>
            <a:r>
              <a:rPr lang="en-US" sz="11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exit</a:t>
            </a:r>
            <a:r>
              <a:rPr lang="en-US"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cerrar.</a:t>
            </a:r>
            <a:endParaRPr/>
          </a:p>
        </p:txBody>
      </p:sp>
      <p:sp>
        <p:nvSpPr>
          <p:cNvPr id="164" name="Google Shape;164;p2"/>
          <p:cNvSpPr txBox="1"/>
          <p:nvPr/>
        </p:nvSpPr>
        <p:spPr>
          <a:xfrm>
            <a:off x="10552741" y="4703070"/>
            <a:ext cx="2999181" cy="5637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190500" marR="0" lvl="0" indent="-1905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AutoNum type="arabicPeriod"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Instancia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 la que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hace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referencia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al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variable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RETICULATE_PYTHON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es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especificado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).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Consejo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: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establecer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archivo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.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Renviron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Sys.setenv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(RETICULATE_PYTHON = PATH) </a:t>
            </a:r>
            <a:endParaRPr dirty="0"/>
          </a:p>
          <a:p>
            <a:pPr marL="0" marR="0" lvl="7" indent="2540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Establece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por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defecto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Python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binario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Persiste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7" indent="2540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través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las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sesiones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Deshacer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con</a:t>
            </a:r>
            <a:endParaRPr dirty="0"/>
          </a:p>
          <a:p>
            <a:pPr marL="0" marR="0" lvl="7" indent="2540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Sys.unsetenv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7" indent="2540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Sys.setenv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(RETICULATE_PYTHON="/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usr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/local/bi </a:t>
            </a:r>
            <a:endParaRPr dirty="0"/>
          </a:p>
          <a:p>
            <a:pPr marL="0" marR="0" lvl="7" indent="2540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n/python")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254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1" u="none" strike="noStrike" cap="none" dirty="0">
              <a:solidFill>
                <a:srgbClr val="4C4C4C"/>
              </a:solidFill>
              <a:highlight>
                <a:srgbClr val="FFFF00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90500" lvl="0" indent="-190500">
              <a:lnSpc>
                <a:spcPct val="80000"/>
              </a:lnSpc>
              <a:buClr>
                <a:srgbClr val="7A4300"/>
              </a:buClr>
              <a:buSzPts val="1100"/>
              <a:buFont typeface="Source Sans Pro"/>
              <a:buAutoNum type="arabicPeriod" startAt="2"/>
            </a:pP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instancia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 la que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hace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referencia</a:t>
            </a:r>
            <a:r>
              <a:rPr lang="en-US" sz="1100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use_ </a:t>
            </a:r>
            <a:r>
              <a:rPr lang="en-US" sz="1100" b="1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functions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 </a:t>
            </a:r>
            <a:r>
              <a:rPr lang="en-US" sz="1100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aplica</a:t>
            </a:r>
            <a:r>
              <a:rPr lang="en-US" sz="1100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</a:t>
            </a:r>
            <a:r>
              <a:rPr lang="en-US" sz="1100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es </a:t>
            </a:r>
            <a:r>
              <a:rPr lang="en-US" sz="1100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llamada</a:t>
            </a:r>
            <a:r>
              <a:rPr lang="en-US" sz="1100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antes de </a:t>
            </a:r>
            <a:r>
              <a:rPr lang="en-US" sz="1100" b="1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import()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fallará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silenciosamente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es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llamada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antes de importer a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menos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que sea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required =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4"/>
                  </a:ext>
                </a:extLst>
              </a:rPr>
              <a:t>TRUE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90500" marR="0" lvl="0" indent="-1143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use_python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(python, required = FALSE) </a:t>
            </a:r>
            <a:endParaRPr dirty="0"/>
          </a:p>
          <a:p>
            <a:pPr marL="0" marR="0" lvl="0" indent="254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Sugiere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Python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binario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usar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path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  </a:t>
            </a:r>
            <a:endParaRPr dirty="0"/>
          </a:p>
          <a:p>
            <a:pPr marL="0" marR="0" lvl="0" indent="254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use_python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("/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usr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/local/bin/python")</a:t>
            </a:r>
            <a:endParaRPr dirty="0"/>
          </a:p>
          <a:p>
            <a:pPr marL="381000" marR="0" lvl="0" indent="-50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highlight>
                <a:srgbClr val="FFFF00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use_virtualenv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virtualenv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NULL, required = FALSE)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Sugiere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virtual de  Python 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use_virtualenv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("~/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myenv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")</a:t>
            </a:r>
            <a:endParaRPr dirty="0"/>
          </a:p>
          <a:p>
            <a:pPr marL="381000" marR="0" lvl="0" indent="-50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1000" marR="0" lvl="0" indent="-127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Char char="•"/>
            </a:pPr>
            <a:r>
              <a:rPr lang="en-US" sz="1100" b="1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use_condaenv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condaenv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NULL, </a:t>
            </a:r>
            <a:endParaRPr dirty="0"/>
          </a:p>
          <a:p>
            <a:pPr marL="0" marR="0" lvl="0" indent="254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"auto", required = FALSE) </a:t>
            </a:r>
            <a:endParaRPr dirty="0"/>
          </a:p>
          <a:p>
            <a:pPr marL="0" marR="0" lvl="0" indent="254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Sugiere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usar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5"/>
                  </a:ext>
                </a:extLst>
              </a:rPr>
              <a:t>entorno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endParaRPr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254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use_condaenv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condaenv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"r-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nlp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", 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254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= "/opt/anaconda3/bin/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1" u="none" strike="noStrike" cap="none" dirty="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")</a:t>
            </a: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254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endParaRPr sz="1200" b="1" i="1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90500" marR="0" lvl="0" indent="-1905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AutoNum type="arabicPeriod" startAt="3"/>
            </a:pP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Dentro de los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virtuales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y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conda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que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llevan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mismo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nombre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del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6"/>
                  </a:ext>
                </a:extLst>
              </a:rPr>
              <a:t>módulo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importado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p.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.: </a:t>
            </a:r>
            <a:r>
              <a:rPr lang="en-US" sz="1100" b="0" i="1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~/anaconda/</a:t>
            </a:r>
            <a:r>
              <a:rPr lang="en-US" sz="1100" b="0" i="1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envs</a:t>
            </a:r>
            <a:r>
              <a:rPr lang="en-US" sz="1100" b="0" i="1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/</a:t>
            </a:r>
            <a:r>
              <a:rPr lang="en-US" sz="1100" b="0" i="1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nltk</a:t>
            </a:r>
            <a:r>
              <a:rPr lang="en-US" sz="1100" b="0" i="1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for </a:t>
            </a:r>
            <a:r>
              <a:rPr lang="en-US" sz="1100" b="0" i="1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import("</a:t>
            </a:r>
            <a:r>
              <a:rPr lang="en-US" sz="1100" b="0" i="1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nltk</a:t>
            </a:r>
            <a:r>
              <a:rPr lang="en-US" sz="1100" b="0" i="1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")</a:t>
            </a:r>
            <a:endParaRPr dirty="0"/>
          </a:p>
          <a:p>
            <a:pPr marL="190500" marR="0" lvl="0" indent="-190500" algn="l" rtl="0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AutoNum type="arabicPeriod" startAt="3"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37"/>
                  </a:ext>
                </a:extLst>
              </a:rPr>
              <a:t>ubicación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Python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binario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descubierto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Sistema PATH (i.e. 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Sys.which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("python")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</a:t>
            </a:r>
            <a:r>
              <a:rPr lang="es-AR" sz="1200" b="1" dirty="0">
                <a:solidFill>
                  <a:srgbClr val="4C4C4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</a:p>
          <a:p>
            <a:pPr marL="190500" marR="0" lvl="0" indent="-190500" algn="l" rtl="0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AutoNum type="arabicPeriod" startAt="3"/>
            </a:pPr>
            <a:endParaRPr lang="es-AR" sz="1200" b="1" i="0" u="none" strike="noStrike" cap="none" dirty="0">
              <a:solidFill>
                <a:srgbClr val="4C4C4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7800" marR="0" lvl="0" indent="-177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A4300"/>
              </a:buClr>
              <a:buSzPts val="1100"/>
              <a:buFont typeface="Source Sans Pro"/>
              <a:buAutoNum type="arabicPeriod" startAt="3"/>
            </a:pP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ubicaciones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habituales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Python, p. 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Ej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.: 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/</a:t>
            </a:r>
            <a:r>
              <a:rPr lang="en-US" sz="1100" b="0" i="0" u="none" strike="noStrike" cap="none" dirty="0" err="1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usr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/ local/bin/python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 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/opt/local/bin/python..</a:t>
            </a:r>
            <a:r>
              <a:rPr lang="en-US" sz="1100" b="0" i="0" u="none" strike="noStrike" cap="none" dirty="0">
                <a:solidFill>
                  <a:srgbClr val="7A43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dirty="0"/>
          </a:p>
        </p:txBody>
      </p:sp>
      <p:pic>
        <p:nvPicPr>
          <p:cNvPr id="165" name="Google Shape;165;p2" descr="reticulate.pn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2287758" y="217925"/>
            <a:ext cx="1358901" cy="1575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4C4C4C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2399</Words>
  <Application>Microsoft Macintosh PowerPoint</Application>
  <PresentationFormat>Personalizado</PresentationFormat>
  <Paragraphs>154</Paragraphs>
  <Slides>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9" baseType="lpstr">
      <vt:lpstr>Source Sans Pro</vt:lpstr>
      <vt:lpstr>Source Sans Pro Light</vt:lpstr>
      <vt:lpstr>Helvetica Neue Light</vt:lpstr>
      <vt:lpstr>Arial</vt:lpstr>
      <vt:lpstr>Source Sans Pro SemiBold</vt:lpstr>
      <vt:lpstr>Avenir</vt:lpstr>
      <vt:lpstr>White</vt:lpstr>
      <vt:lpstr>Python con R reticulate : : GUÍA RÁPIDA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con R reticulate : : GUÍA RÁPIDA</dc:title>
  <dc:creator>Sergio Toro</dc:creator>
  <cp:lastModifiedBy>vanesa fernandez</cp:lastModifiedBy>
  <cp:revision>10</cp:revision>
  <dcterms:modified xsi:type="dcterms:W3CDTF">2020-01-27T17:18:15Z</dcterms:modified>
</cp:coreProperties>
</file>